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9"/>
  </p:notesMasterIdLst>
  <p:sldIdLst>
    <p:sldId id="257" r:id="rId5"/>
    <p:sldId id="259" r:id="rId6"/>
    <p:sldId id="648" r:id="rId7"/>
    <p:sldId id="619" r:id="rId8"/>
    <p:sldId id="682" r:id="rId9"/>
    <p:sldId id="652" r:id="rId10"/>
    <p:sldId id="651" r:id="rId11"/>
    <p:sldId id="654" r:id="rId12"/>
    <p:sldId id="657" r:id="rId13"/>
    <p:sldId id="702" r:id="rId14"/>
    <p:sldId id="660" r:id="rId15"/>
    <p:sldId id="669" r:id="rId16"/>
    <p:sldId id="683" r:id="rId17"/>
    <p:sldId id="690" r:id="rId18"/>
    <p:sldId id="691" r:id="rId19"/>
    <p:sldId id="698" r:id="rId20"/>
    <p:sldId id="687" r:id="rId21"/>
    <p:sldId id="704" r:id="rId22"/>
    <p:sldId id="655" r:id="rId23"/>
    <p:sldId id="656" r:id="rId24"/>
    <p:sldId id="707" r:id="rId25"/>
    <p:sldId id="661" r:id="rId26"/>
    <p:sldId id="668" r:id="rId27"/>
    <p:sldId id="684" r:id="rId28"/>
    <p:sldId id="693" r:id="rId29"/>
    <p:sldId id="692" r:id="rId30"/>
    <p:sldId id="699" r:id="rId31"/>
    <p:sldId id="686" r:id="rId32"/>
    <p:sldId id="706" r:id="rId33"/>
    <p:sldId id="663" r:id="rId34"/>
    <p:sldId id="664" r:id="rId35"/>
    <p:sldId id="705" r:id="rId36"/>
    <p:sldId id="665" r:id="rId37"/>
    <p:sldId id="680" r:id="rId38"/>
    <p:sldId id="675" r:id="rId39"/>
    <p:sldId id="695" r:id="rId40"/>
    <p:sldId id="694" r:id="rId41"/>
    <p:sldId id="700" r:id="rId42"/>
    <p:sldId id="685" r:id="rId43"/>
    <p:sldId id="708" r:id="rId44"/>
    <p:sldId id="658" r:id="rId45"/>
    <p:sldId id="659" r:id="rId46"/>
    <p:sldId id="709" r:id="rId47"/>
    <p:sldId id="662" r:id="rId48"/>
    <p:sldId id="666" r:id="rId49"/>
    <p:sldId id="681" r:id="rId50"/>
    <p:sldId id="697" r:id="rId51"/>
    <p:sldId id="701" r:id="rId52"/>
    <p:sldId id="679" r:id="rId53"/>
    <p:sldId id="710" r:id="rId54"/>
    <p:sldId id="689" r:id="rId55"/>
    <p:sldId id="646" r:id="rId56"/>
    <p:sldId id="688" r:id="rId57"/>
    <p:sldId id="678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est User" initials="GU" lastIdx="2" clrIdx="0">
    <p:extLst>
      <p:ext uri="{19B8F6BF-5375-455C-9EA6-DF929625EA0E}">
        <p15:presenceInfo xmlns:p15="http://schemas.microsoft.com/office/powerpoint/2012/main" userId="S::urn:spo:anon#6b0b396880d769939ce6a9075386ecb3034d4a7d544ac5e027e12075941b94b3::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000000-0000-0000-0000-000000000000}" v="1053" dt="2021-03-07T03:27:27.734"/>
    <p1510:client id="{0AB4AB82-48D5-E9A0-C776-84F086A43BAE}" v="292" dt="2021-03-07T11:31:17.363"/>
    <p1510:client id="{0FE0B19F-70D5-0000-811F-747772C8CDDD}" v="9" dt="2021-03-07T08:47:21.009"/>
    <p1510:client id="{18E64769-CF53-A354-D887-1E8718054AA0}" v="676" dt="2021-03-08T03:08:53.282"/>
    <p1510:client id="{222F564D-E6AA-AF08-479D-A12D145424F7}" v="684" dt="2021-03-07T15:41:52.564"/>
    <p1510:client id="{24A9B19F-8013-0000-811F-710077C84E2A}" v="44" dt="2021-03-06T16:42:26.714"/>
    <p1510:client id="{27DA0F08-A1F0-4922-A8A0-41D5CBF1E829}" v="226" dt="2021-03-08T02:47:14.554"/>
    <p1510:client id="{38ABB19F-7040-0000-8192-B6BE536698BF}" v="45" dt="2021-03-06T17:26:29.389"/>
    <p1510:client id="{3D1FB29F-E0F4-0000-8193-41885BA246A3}" v="55" dt="2021-03-08T03:28:53.251"/>
    <p1510:client id="{65FF94C9-C448-D74C-8644-18DFD143A924}" v="4" dt="2021-03-07T11:55:14.387"/>
    <p1510:client id="{83D92A2C-3D75-44C3-95BD-6BB3EFD68143}" v="2" dt="2021-07-01T12:11:15.444"/>
    <p1510:client id="{8EFA9E3B-50FB-AEC8-C98C-A16606DB6A59}" v="847" dt="2021-03-08T02:19:05.062"/>
    <p1510:client id="{97FAB19F-B095-0000-811F-773F7E51C657}" v="2" dt="2021-03-07T16:44:15.615"/>
    <p1510:client id="{9ACCCFE2-F4B6-ACF0-0B67-1A17BD51F9D4}" v="185" dt="2021-03-07T06:00:24.591"/>
    <p1510:client id="{9E688156-5758-434B-BE50-C0AEFEB06B55}" v="305" dt="2021-03-07T17:24:05.521"/>
    <p1510:client id="{B45FE016-A6F4-40BD-B93F-BB415755CD28}" v="482" dt="2021-03-06T19:05:38.713"/>
    <p1510:client id="{BBFA58CF-C621-4530-B256-C6AA548E7AF8}" v="3150" dt="2021-03-07T12:03:09.257"/>
    <p1510:client id="{D47D4DBF-569D-6638-AB9D-2FDB48BBE652}" v="355" dt="2021-03-07T18:35:36.8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pos="3840"/>
        <p:guide orient="horz" pos="216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commentAuthors" Target="commentAuthors.xml"/><Relationship Id="rId65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mara G.D S H it18041408" userId="S::it18041408@my.sliit.lk::9d55bb70-be45-4856-adde-22c1fd6c9d1b" providerId="AD" clId="Web-{83D92A2C-3D75-44C3-95BD-6BB3EFD68143}"/>
    <pc:docChg chg="modSld">
      <pc:chgData name="Kumara G.D S H it18041408" userId="S::it18041408@my.sliit.lk::9d55bb70-be45-4856-adde-22c1fd6c9d1b" providerId="AD" clId="Web-{83D92A2C-3D75-44C3-95BD-6BB3EFD68143}" dt="2021-07-01T12:11:15.444" v="1" actId="1076"/>
      <pc:docMkLst>
        <pc:docMk/>
      </pc:docMkLst>
      <pc:sldChg chg="modSp">
        <pc:chgData name="Kumara G.D S H it18041408" userId="S::it18041408@my.sliit.lk::9d55bb70-be45-4856-adde-22c1fd6c9d1b" providerId="AD" clId="Web-{83D92A2C-3D75-44C3-95BD-6BB3EFD68143}" dt="2021-07-01T12:11:15.444" v="1" actId="1076"/>
        <pc:sldMkLst>
          <pc:docMk/>
          <pc:sldMk cId="1939949575" sldId="663"/>
        </pc:sldMkLst>
        <pc:spChg chg="mod">
          <ac:chgData name="Kumara G.D S H it18041408" userId="S::it18041408@my.sliit.lk::9d55bb70-be45-4856-adde-22c1fd6c9d1b" providerId="AD" clId="Web-{83D92A2C-3D75-44C3-95BD-6BB3EFD68143}" dt="2021-07-01T12:11:15.444" v="1" actId="1076"/>
          <ac:spMkLst>
            <pc:docMk/>
            <pc:sldMk cId="1939949575" sldId="663"/>
            <ac:spMk id="7" creationId="{4C21B5FB-6E92-4946-A486-3A42F0B2A977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06T08:42:26.714" idx="2">
    <p:pos x="7118" y="208"/>
    <p:text>re-design this using a gannt chart</p:text>
    <p:extLst>
      <p:ext uri="{C676402C-5697-4E1C-873F-D02D1690AC5C}">
        <p15:threadingInfo xmlns:p15="http://schemas.microsoft.com/office/powerpoint/2012/main" timeZoneBias="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2C11-C09A-4ACE-9D7A-CCD5AA8B4878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E20FA-FA32-4756-B1EB-057B8A95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287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https://www.pexels.com/photo/black-sail-ship-on-body-of-water-906982/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257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https://www.pexels.com/photo/assorted-color-trailer-boxes-2881632/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715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https://www.pexels.com/photo/assorted-color-trailer-boxes-2881632/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260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https://www.pexels.com/photo/cargo-container-lot-906494/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066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https://www.pexels.com/photo/man-in-bubble-jacket-holding-tablet-computer-4484078/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DD579-49B2-4848-8B9E-FAC72A3B8248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771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https://www.pexels.com/photo/black-sail-ship-on-body-of-water-906982/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253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F12BDB-ED0E-4830-856E-E45322015B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85829" cy="6858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22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1364343 w 6096000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lnTo>
                  <a:pt x="1364343" y="3429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122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78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6474756" y="1221441"/>
            <a:ext cx="2033459" cy="2033459"/>
          </a:xfrm>
          <a:custGeom>
            <a:avLst/>
            <a:gdLst>
              <a:gd name="connsiteX0" fmla="*/ 0 w 2033459"/>
              <a:gd name="connsiteY0" fmla="*/ 0 h 2033459"/>
              <a:gd name="connsiteX1" fmla="*/ 2033459 w 2033459"/>
              <a:gd name="connsiteY1" fmla="*/ 0 h 2033459"/>
              <a:gd name="connsiteX2" fmla="*/ 2033459 w 2033459"/>
              <a:gd name="connsiteY2" fmla="*/ 2033459 h 2033459"/>
              <a:gd name="connsiteX3" fmla="*/ 0 w 2033459"/>
              <a:gd name="connsiteY3" fmla="*/ 2033459 h 203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59" h="2033459">
                <a:moveTo>
                  <a:pt x="0" y="0"/>
                </a:moveTo>
                <a:lnTo>
                  <a:pt x="2033459" y="0"/>
                </a:lnTo>
                <a:lnTo>
                  <a:pt x="2033459" y="2033459"/>
                </a:lnTo>
                <a:lnTo>
                  <a:pt x="0" y="20334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8856412" y="1221441"/>
            <a:ext cx="2033459" cy="2033459"/>
          </a:xfrm>
          <a:custGeom>
            <a:avLst/>
            <a:gdLst>
              <a:gd name="connsiteX0" fmla="*/ 0 w 2033459"/>
              <a:gd name="connsiteY0" fmla="*/ 0 h 2033459"/>
              <a:gd name="connsiteX1" fmla="*/ 2033459 w 2033459"/>
              <a:gd name="connsiteY1" fmla="*/ 0 h 2033459"/>
              <a:gd name="connsiteX2" fmla="*/ 2033459 w 2033459"/>
              <a:gd name="connsiteY2" fmla="*/ 2033459 h 2033459"/>
              <a:gd name="connsiteX3" fmla="*/ 0 w 2033459"/>
              <a:gd name="connsiteY3" fmla="*/ 2033459 h 203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59" h="2033459">
                <a:moveTo>
                  <a:pt x="0" y="0"/>
                </a:moveTo>
                <a:lnTo>
                  <a:pt x="2033459" y="0"/>
                </a:lnTo>
                <a:lnTo>
                  <a:pt x="2033459" y="2033459"/>
                </a:lnTo>
                <a:lnTo>
                  <a:pt x="0" y="20334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6"/>
          </p:nvPr>
        </p:nvSpPr>
        <p:spPr>
          <a:xfrm>
            <a:off x="6474756" y="3603098"/>
            <a:ext cx="2033459" cy="2033459"/>
          </a:xfrm>
          <a:custGeom>
            <a:avLst/>
            <a:gdLst>
              <a:gd name="connsiteX0" fmla="*/ 0 w 2033459"/>
              <a:gd name="connsiteY0" fmla="*/ 0 h 2033459"/>
              <a:gd name="connsiteX1" fmla="*/ 2033459 w 2033459"/>
              <a:gd name="connsiteY1" fmla="*/ 0 h 2033459"/>
              <a:gd name="connsiteX2" fmla="*/ 2033459 w 2033459"/>
              <a:gd name="connsiteY2" fmla="*/ 2033459 h 2033459"/>
              <a:gd name="connsiteX3" fmla="*/ 0 w 2033459"/>
              <a:gd name="connsiteY3" fmla="*/ 2033459 h 203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59" h="2033459">
                <a:moveTo>
                  <a:pt x="0" y="0"/>
                </a:moveTo>
                <a:lnTo>
                  <a:pt x="2033459" y="0"/>
                </a:lnTo>
                <a:lnTo>
                  <a:pt x="2033459" y="2033459"/>
                </a:lnTo>
                <a:lnTo>
                  <a:pt x="0" y="20334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856412" y="3603098"/>
            <a:ext cx="2033459" cy="2033459"/>
          </a:xfrm>
          <a:custGeom>
            <a:avLst/>
            <a:gdLst>
              <a:gd name="connsiteX0" fmla="*/ 0 w 2033459"/>
              <a:gd name="connsiteY0" fmla="*/ 0 h 2033459"/>
              <a:gd name="connsiteX1" fmla="*/ 2033459 w 2033459"/>
              <a:gd name="connsiteY1" fmla="*/ 0 h 2033459"/>
              <a:gd name="connsiteX2" fmla="*/ 2033459 w 2033459"/>
              <a:gd name="connsiteY2" fmla="*/ 2033459 h 2033459"/>
              <a:gd name="connsiteX3" fmla="*/ 0 w 2033459"/>
              <a:gd name="connsiteY3" fmla="*/ 2033459 h 203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59" h="2033459">
                <a:moveTo>
                  <a:pt x="0" y="0"/>
                </a:moveTo>
                <a:lnTo>
                  <a:pt x="2033459" y="0"/>
                </a:lnTo>
                <a:lnTo>
                  <a:pt x="2033459" y="2033459"/>
                </a:lnTo>
                <a:lnTo>
                  <a:pt x="0" y="20334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214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384102" y="827314"/>
            <a:ext cx="2583543" cy="2601686"/>
          </a:xfrm>
          <a:custGeom>
            <a:avLst/>
            <a:gdLst>
              <a:gd name="connsiteX0" fmla="*/ 0 w 2583543"/>
              <a:gd name="connsiteY0" fmla="*/ 0 h 2601686"/>
              <a:gd name="connsiteX1" fmla="*/ 2583543 w 2583543"/>
              <a:gd name="connsiteY1" fmla="*/ 0 h 2601686"/>
              <a:gd name="connsiteX2" fmla="*/ 2583543 w 2583543"/>
              <a:gd name="connsiteY2" fmla="*/ 2601686 h 2601686"/>
              <a:gd name="connsiteX3" fmla="*/ 0 w 2583543"/>
              <a:gd name="connsiteY3" fmla="*/ 2601686 h 260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3543" h="2601686">
                <a:moveTo>
                  <a:pt x="0" y="0"/>
                </a:moveTo>
                <a:lnTo>
                  <a:pt x="2583543" y="0"/>
                </a:lnTo>
                <a:lnTo>
                  <a:pt x="2583543" y="2601686"/>
                </a:lnTo>
                <a:lnTo>
                  <a:pt x="0" y="26016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330853" y="3429000"/>
            <a:ext cx="2583542" cy="2601686"/>
          </a:xfrm>
          <a:custGeom>
            <a:avLst/>
            <a:gdLst>
              <a:gd name="connsiteX0" fmla="*/ 0 w 2583542"/>
              <a:gd name="connsiteY0" fmla="*/ 0 h 2601686"/>
              <a:gd name="connsiteX1" fmla="*/ 2583542 w 2583542"/>
              <a:gd name="connsiteY1" fmla="*/ 0 h 2601686"/>
              <a:gd name="connsiteX2" fmla="*/ 2583542 w 2583542"/>
              <a:gd name="connsiteY2" fmla="*/ 2601686 h 2601686"/>
              <a:gd name="connsiteX3" fmla="*/ 0 w 2583542"/>
              <a:gd name="connsiteY3" fmla="*/ 2601686 h 260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3542" h="2601686">
                <a:moveTo>
                  <a:pt x="0" y="0"/>
                </a:moveTo>
                <a:lnTo>
                  <a:pt x="2583542" y="0"/>
                </a:lnTo>
                <a:lnTo>
                  <a:pt x="2583542" y="2601686"/>
                </a:lnTo>
                <a:lnTo>
                  <a:pt x="0" y="26016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9224355" y="3429000"/>
            <a:ext cx="2583542" cy="2601686"/>
          </a:xfrm>
          <a:custGeom>
            <a:avLst/>
            <a:gdLst>
              <a:gd name="connsiteX0" fmla="*/ 0 w 2583542"/>
              <a:gd name="connsiteY0" fmla="*/ 0 h 2601686"/>
              <a:gd name="connsiteX1" fmla="*/ 2583542 w 2583542"/>
              <a:gd name="connsiteY1" fmla="*/ 0 h 2601686"/>
              <a:gd name="connsiteX2" fmla="*/ 2583542 w 2583542"/>
              <a:gd name="connsiteY2" fmla="*/ 2601686 h 2601686"/>
              <a:gd name="connsiteX3" fmla="*/ 0 w 2583542"/>
              <a:gd name="connsiteY3" fmla="*/ 2601686 h 260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3542" h="2601686">
                <a:moveTo>
                  <a:pt x="0" y="0"/>
                </a:moveTo>
                <a:lnTo>
                  <a:pt x="2583542" y="0"/>
                </a:lnTo>
                <a:lnTo>
                  <a:pt x="2583542" y="2601686"/>
                </a:lnTo>
                <a:lnTo>
                  <a:pt x="0" y="26016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6277604" y="827314"/>
            <a:ext cx="2583541" cy="2601686"/>
          </a:xfrm>
          <a:custGeom>
            <a:avLst/>
            <a:gdLst>
              <a:gd name="connsiteX0" fmla="*/ 0 w 2583541"/>
              <a:gd name="connsiteY0" fmla="*/ 0 h 2601686"/>
              <a:gd name="connsiteX1" fmla="*/ 2583541 w 2583541"/>
              <a:gd name="connsiteY1" fmla="*/ 0 h 2601686"/>
              <a:gd name="connsiteX2" fmla="*/ 2583541 w 2583541"/>
              <a:gd name="connsiteY2" fmla="*/ 2601686 h 2601686"/>
              <a:gd name="connsiteX3" fmla="*/ 0 w 2583541"/>
              <a:gd name="connsiteY3" fmla="*/ 2601686 h 260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3541" h="2601686">
                <a:moveTo>
                  <a:pt x="0" y="0"/>
                </a:moveTo>
                <a:lnTo>
                  <a:pt x="2583541" y="0"/>
                </a:lnTo>
                <a:lnTo>
                  <a:pt x="2583541" y="2601686"/>
                </a:lnTo>
                <a:lnTo>
                  <a:pt x="0" y="26016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90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42325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D28A41B-4E10-4D1E-9616-21E284B554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0000" y="0"/>
            <a:ext cx="9652000" cy="6858000"/>
          </a:xfrm>
          <a:custGeom>
            <a:avLst/>
            <a:gdLst>
              <a:gd name="connsiteX0" fmla="*/ 0 w 9652000"/>
              <a:gd name="connsiteY0" fmla="*/ 0 h 6858000"/>
              <a:gd name="connsiteX1" fmla="*/ 7721600 w 9652000"/>
              <a:gd name="connsiteY1" fmla="*/ 0 h 6858000"/>
              <a:gd name="connsiteX2" fmla="*/ 9652000 w 9652000"/>
              <a:gd name="connsiteY2" fmla="*/ 6858000 h 6858000"/>
              <a:gd name="connsiteX3" fmla="*/ 1930400 w 965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52000" h="6858000">
                <a:moveTo>
                  <a:pt x="0" y="0"/>
                </a:moveTo>
                <a:lnTo>
                  <a:pt x="7721600" y="0"/>
                </a:lnTo>
                <a:lnTo>
                  <a:pt x="9652000" y="6858000"/>
                </a:lnTo>
                <a:lnTo>
                  <a:pt x="193040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84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hyperlink" Target="https://www.free-power-point-templates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5B4CCA-C686-4D32-8D7B-1C32B2E24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E125A5-8160-4EAD-B6B2-791E3A742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2F5E0-79D1-4D7D-99B3-1FE815F8B7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C188B-3DDD-4AB5-80E3-A20B86A22CA2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1110E6-02DB-4E2C-A882-EEFDBD8CA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6CEE8-22D2-4D78-8ABA-E658B7F302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0034-9495-41C0-AFFF-1AC6AD4E665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4129C7-7B76-4A11-B0F7-CE5D177B89A6}"/>
              </a:ext>
            </a:extLst>
          </p:cNvPr>
          <p:cNvSpPr txBox="1"/>
          <p:nvPr userDrawn="1"/>
        </p:nvSpPr>
        <p:spPr>
          <a:xfrm>
            <a:off x="-46180" y="6889888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>
                    <a:lumMod val="65000"/>
                  </a:schemeClr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https://www.free-power-point-templates.com/</a:t>
            </a:r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E9A7BB-8B38-42D8-92D7-777095D4F016}"/>
              </a:ext>
            </a:extLst>
          </p:cNvPr>
          <p:cNvSpPr txBox="1"/>
          <p:nvPr userDrawn="1"/>
        </p:nvSpPr>
        <p:spPr>
          <a:xfrm>
            <a:off x="11042213" y="6889887"/>
            <a:ext cx="12060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FPPT.com</a:t>
            </a:r>
          </a:p>
        </p:txBody>
      </p:sp>
    </p:spTree>
    <p:extLst>
      <p:ext uri="{BB962C8B-B14F-4D97-AF65-F5344CB8AC3E}">
        <p14:creationId xmlns:p14="http://schemas.microsoft.com/office/powerpoint/2010/main" val="28009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31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05627AC9-F00B-4676-8B76-0D3C6D0FD6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6" t="277" r="587" b="23919"/>
          <a:stretch/>
        </p:blipFill>
        <p:spPr>
          <a:xfrm>
            <a:off x="0" y="17939"/>
            <a:ext cx="10385771" cy="6858000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6965792-35C8-476C-823B-425804EAF515}"/>
              </a:ext>
            </a:extLst>
          </p:cNvPr>
          <p:cNvSpPr/>
          <p:nvPr/>
        </p:nvSpPr>
        <p:spPr>
          <a:xfrm>
            <a:off x="-4551" y="14295"/>
            <a:ext cx="9915525" cy="6870225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1BD84AF7-A16C-4866-B41C-BD870FF33EE0}"/>
              </a:ext>
            </a:extLst>
          </p:cNvPr>
          <p:cNvSpPr/>
          <p:nvPr userDrawn="1"/>
        </p:nvSpPr>
        <p:spPr>
          <a:xfrm>
            <a:off x="4914644" y="9357"/>
            <a:ext cx="7275156" cy="6867228"/>
          </a:xfrm>
          <a:custGeom>
            <a:avLst/>
            <a:gdLst>
              <a:gd name="connsiteX0" fmla="*/ 4124200 w 7275156"/>
              <a:gd name="connsiteY0" fmla="*/ 0 h 6857999"/>
              <a:gd name="connsiteX1" fmla="*/ 7275156 w 7275156"/>
              <a:gd name="connsiteY1" fmla="*/ 0 h 6857999"/>
              <a:gd name="connsiteX2" fmla="*/ 7275156 w 7275156"/>
              <a:gd name="connsiteY2" fmla="*/ 6857999 h 6857999"/>
              <a:gd name="connsiteX3" fmla="*/ 89795 w 7275156"/>
              <a:gd name="connsiteY3" fmla="*/ 6857999 h 6857999"/>
              <a:gd name="connsiteX4" fmla="*/ 80764 w 7275156"/>
              <a:gd name="connsiteY4" fmla="*/ 6822877 h 6857999"/>
              <a:gd name="connsiteX5" fmla="*/ 0 w 7275156"/>
              <a:gd name="connsiteY5" fmla="*/ 6021716 h 6857999"/>
              <a:gd name="connsiteX6" fmla="*/ 2981808 w 7275156"/>
              <a:gd name="connsiteY6" fmla="*/ 2171572 h 6857999"/>
              <a:gd name="connsiteX7" fmla="*/ 3159799 w 7275156"/>
              <a:gd name="connsiteY7" fmla="*/ 2130492 h 6857999"/>
              <a:gd name="connsiteX8" fmla="*/ 3173670 w 7275156"/>
              <a:gd name="connsiteY8" fmla="*/ 2021333 h 6857999"/>
              <a:gd name="connsiteX9" fmla="*/ 4020494 w 7275156"/>
              <a:gd name="connsiteY9" fmla="*/ 11652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75156" h="6857999">
                <a:moveTo>
                  <a:pt x="4124200" y="0"/>
                </a:moveTo>
                <a:lnTo>
                  <a:pt x="7275156" y="0"/>
                </a:lnTo>
                <a:lnTo>
                  <a:pt x="7275156" y="6857999"/>
                </a:lnTo>
                <a:lnTo>
                  <a:pt x="89795" y="6857999"/>
                </a:lnTo>
                <a:lnTo>
                  <a:pt x="80764" y="6822877"/>
                </a:lnTo>
                <a:cubicBezTo>
                  <a:pt x="27810" y="6564095"/>
                  <a:pt x="0" y="6296153"/>
                  <a:pt x="0" y="6021716"/>
                </a:cubicBezTo>
                <a:cubicBezTo>
                  <a:pt x="0" y="4169267"/>
                  <a:pt x="1267066" y="2612756"/>
                  <a:pt x="2981808" y="2171572"/>
                </a:cubicBezTo>
                <a:lnTo>
                  <a:pt x="3159799" y="2130492"/>
                </a:lnTo>
                <a:lnTo>
                  <a:pt x="3173670" y="2021333"/>
                </a:lnTo>
                <a:cubicBezTo>
                  <a:pt x="3283006" y="1305770"/>
                  <a:pt x="3583127" y="652987"/>
                  <a:pt x="4020494" y="1165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5CBC25-A196-4993-99CE-30194DDF646C}"/>
              </a:ext>
            </a:extLst>
          </p:cNvPr>
          <p:cNvSpPr txBox="1"/>
          <p:nvPr/>
        </p:nvSpPr>
        <p:spPr>
          <a:xfrm>
            <a:off x="4623395" y="3625368"/>
            <a:ext cx="7143351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32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BUSINESS STRATERGY FOR OPTIMIZED ADVERTISING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BB3BFA-E9B2-4A72-8980-0213444063E1}"/>
              </a:ext>
            </a:extLst>
          </p:cNvPr>
          <p:cNvSpPr txBox="1"/>
          <p:nvPr/>
        </p:nvSpPr>
        <p:spPr>
          <a:xfrm>
            <a:off x="7113315" y="3102595"/>
            <a:ext cx="4644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416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AI - BASED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166218-3334-4011-9E34-400C5492A70F}"/>
              </a:ext>
            </a:extLst>
          </p:cNvPr>
          <p:cNvSpPr txBox="1"/>
          <p:nvPr/>
        </p:nvSpPr>
        <p:spPr>
          <a:xfrm>
            <a:off x="5076127" y="4628243"/>
            <a:ext cx="677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spc="416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|project proposal presentation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921A96-F58C-4089-A826-C99E4E687C5C}"/>
              </a:ext>
            </a:extLst>
          </p:cNvPr>
          <p:cNvSpPr txBox="1"/>
          <p:nvPr/>
        </p:nvSpPr>
        <p:spPr>
          <a:xfrm>
            <a:off x="8196062" y="5504986"/>
            <a:ext cx="380636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Group Id : 2021 – 152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Supervisor : Mrs. Dinuka Wijendra</a:t>
            </a:r>
          </a:p>
        </p:txBody>
      </p:sp>
    </p:spTree>
    <p:extLst>
      <p:ext uri="{BB962C8B-B14F-4D97-AF65-F5344CB8AC3E}">
        <p14:creationId xmlns:p14="http://schemas.microsoft.com/office/powerpoint/2010/main" val="228972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160315" y="3735521"/>
            <a:ext cx="962164" cy="528279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9101C3-D6D1-47A2-B32B-47C680D1E5DE}"/>
              </a:ext>
            </a:extLst>
          </p:cNvPr>
          <p:cNvSpPr txBox="1">
            <a:spLocks/>
          </p:cNvSpPr>
          <p:nvPr/>
        </p:nvSpPr>
        <p:spPr>
          <a:xfrm>
            <a:off x="162161" y="6124294"/>
            <a:ext cx="4577980" cy="49667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000" b="1" err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79C5765C-97FD-4B28-B0B7-530620D31CBE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B34508-7509-45CD-A234-3CF7C9D8E821}"/>
              </a:ext>
            </a:extLst>
          </p:cNvPr>
          <p:cNvSpPr txBox="1"/>
          <p:nvPr/>
        </p:nvSpPr>
        <p:spPr>
          <a:xfrm>
            <a:off x="158262" y="645045"/>
            <a:ext cx="221566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300" b="1">
                <a:solidFill>
                  <a:schemeClr val="bg1"/>
                </a:solidFill>
                <a:cs typeface="Calibri"/>
              </a:rPr>
              <a:t>RESEARCH GAP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71AF5A01-D4D7-44BE-8725-323A7E1CA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10406"/>
              </p:ext>
            </p:extLst>
          </p:nvPr>
        </p:nvGraphicFramePr>
        <p:xfrm>
          <a:off x="2219498" y="1770127"/>
          <a:ext cx="9244025" cy="3221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805">
                  <a:extLst>
                    <a:ext uri="{9D8B030D-6E8A-4147-A177-3AD203B41FA5}">
                      <a16:colId xmlns:a16="http://schemas.microsoft.com/office/drawing/2014/main" val="3546853632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4244706217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2993594842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785338816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4014259329"/>
                    </a:ext>
                  </a:extLst>
                </a:gridCol>
              </a:tblGrid>
              <a:tr h="485369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Functions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Research 1 [2] [4]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Research 2 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Research 3 [3]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My component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328535"/>
                  </a:ext>
                </a:extLst>
              </a:tr>
              <a:tr h="485369">
                <a:tc>
                  <a:txBody>
                    <a:bodyPr/>
                    <a:lstStyle/>
                    <a:p>
                      <a:r>
                        <a:rPr lang="en-US"/>
                        <a:t>Object 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704909"/>
                  </a:ext>
                </a:extLst>
              </a:tr>
              <a:tr h="485369">
                <a:tc>
                  <a:txBody>
                    <a:bodyPr/>
                    <a:lstStyle/>
                    <a:p>
                      <a:r>
                        <a:rPr lang="en-US"/>
                        <a:t>Age and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309481"/>
                  </a:ext>
                </a:extLst>
              </a:tr>
              <a:tr h="485369">
                <a:tc>
                  <a:txBody>
                    <a:bodyPr/>
                    <a:lstStyle/>
                    <a:p>
                      <a:r>
                        <a:rPr lang="en-US"/>
                        <a:t>Peer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6518536"/>
                  </a:ext>
                </a:extLst>
              </a:tr>
              <a:tr h="48536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Dark mode object detection</a:t>
                      </a:r>
                      <a:endParaRPr lang="en-US" err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769835"/>
                  </a:ext>
                </a:extLst>
              </a:tr>
              <a:tr h="48536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Location based advertising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5989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624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246185" y="650552"/>
            <a:ext cx="206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3FF4E7-20C9-4819-82E6-226387CB65ED}"/>
              </a:ext>
            </a:extLst>
          </p:cNvPr>
          <p:cNvSpPr txBox="1"/>
          <p:nvPr/>
        </p:nvSpPr>
        <p:spPr>
          <a:xfrm>
            <a:off x="2042160" y="1824326"/>
            <a:ext cx="8656320" cy="33547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In order to get the user preferences, the system should have the ability to collect the user demographic data such as age, gender &amp; peer group.</a:t>
            </a:r>
          </a:p>
          <a:p>
            <a:endParaRPr lang="en-US" sz="280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Detect human objects accurately to predict age &amp; gender accurately.</a:t>
            </a:r>
            <a:endParaRPr lang="en-US" sz="2800">
              <a:solidFill>
                <a:schemeClr val="bg1"/>
              </a:solidFill>
              <a:cs typeface="Calibri"/>
            </a:endParaRP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45C5001F-1E46-4767-BB46-C6C8E6B73B83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7D0CEB4-AF42-4D06-852E-8416B09706AF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</p:spTree>
    <p:extLst>
      <p:ext uri="{BB962C8B-B14F-4D97-AF65-F5344CB8AC3E}">
        <p14:creationId xmlns:p14="http://schemas.microsoft.com/office/powerpoint/2010/main" val="161562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5" name="Flowchart: Off-page Connector 2">
            <a:extLst>
              <a:ext uri="{FF2B5EF4-FFF2-40B4-BE49-F238E27FC236}">
                <a16:creationId xmlns:a16="http://schemas.microsoft.com/office/drawing/2014/main" id="{26929EE8-58A5-49C7-9CDC-0D4778ED0FE6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4D983E01-9A54-4C10-BE4D-35BBCEF47BDC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FC1865-A03C-4522-9B8B-FF1C09846CB0}"/>
              </a:ext>
            </a:extLst>
          </p:cNvPr>
          <p:cNvSpPr txBox="1"/>
          <p:nvPr/>
        </p:nvSpPr>
        <p:spPr>
          <a:xfrm>
            <a:off x="2819400" y="1574181"/>
            <a:ext cx="7705492" cy="35394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</a:rPr>
              <a:t>Gathering a dataset with related images.</a:t>
            </a:r>
            <a:endParaRPr lang="en-US" sz="2800">
              <a:solidFill>
                <a:schemeClr val="bg1"/>
              </a:solidFill>
              <a:cs typeface="Calibri"/>
            </a:endParaRPr>
          </a:p>
          <a:p>
            <a:endParaRPr lang="en-US" sz="2800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  <a:cs typeface="Calibri"/>
              </a:rPr>
              <a:t>Human object detection with use of </a:t>
            </a:r>
            <a:r>
              <a:rPr lang="en-US" sz="2800" err="1">
                <a:solidFill>
                  <a:schemeClr val="bg1"/>
                </a:solidFill>
                <a:cs typeface="Calibri"/>
              </a:rPr>
              <a:t>openCv</a:t>
            </a:r>
            <a:r>
              <a:rPr lang="en-US" sz="2800">
                <a:solidFill>
                  <a:schemeClr val="bg1"/>
                </a:solidFill>
                <a:cs typeface="Calibri"/>
              </a:rPr>
              <a:t>.</a:t>
            </a:r>
          </a:p>
          <a:p>
            <a:endParaRPr lang="en-US" sz="2800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  <a:cs typeface="Calibri"/>
              </a:rPr>
              <a:t>Age and gender classification using CNN classifiers.</a:t>
            </a:r>
          </a:p>
          <a:p>
            <a:endParaRPr lang="en-US" sz="2800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  <a:cs typeface="Calibri"/>
              </a:rPr>
              <a:t>Peer group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40795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2525870" y="464796"/>
            <a:ext cx="7140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System Overview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0" y="6262398"/>
            <a:ext cx="12192000" cy="6013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B4C8E2DB-005D-47CF-85A0-B2D97CF2E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161" y="1601865"/>
            <a:ext cx="7305675" cy="42291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37CB34-BBC5-4857-9418-3DDD5B534F6A}"/>
              </a:ext>
            </a:extLst>
          </p:cNvPr>
          <p:cNvSpPr txBox="1"/>
          <p:nvPr/>
        </p:nvSpPr>
        <p:spPr>
          <a:xfrm>
            <a:off x="-1103" y="6330572"/>
            <a:ext cx="504879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KANNANGARA K </a:t>
            </a:r>
            <a:r>
              <a:rPr lang="en-US" sz="2400" b="1" err="1">
                <a:solidFill>
                  <a:schemeClr val="bg1"/>
                </a:solidFill>
              </a:rPr>
              <a:t>K</a:t>
            </a:r>
            <a:r>
              <a:rPr lang="en-US" sz="2400" b="1">
                <a:solidFill>
                  <a:schemeClr val="bg1"/>
                </a:solidFill>
              </a:rPr>
              <a:t> A L – IT18507652</a:t>
            </a:r>
          </a:p>
        </p:txBody>
      </p:sp>
    </p:spTree>
    <p:extLst>
      <p:ext uri="{BB962C8B-B14F-4D97-AF65-F5344CB8AC3E}">
        <p14:creationId xmlns:p14="http://schemas.microsoft.com/office/powerpoint/2010/main" val="37316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Functional  requirements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lvl="0" indent="-342900" rtl="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The system will have the ability to detect human objects disregarding the other objects in the surrounding.</a:t>
            </a:r>
            <a:r>
              <a:rPr lang="en-US" sz="2400">
                <a:latin typeface="Calibri"/>
                <a:ea typeface="Arial"/>
                <a:cs typeface="Arial"/>
              </a:rPr>
              <a:t>​</a:t>
            </a:r>
            <a:endParaRPr lang="en-US">
              <a:cs typeface="Calibri" panose="020F0502020204030204"/>
            </a:endParaRPr>
          </a:p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Ability to predict the age , gender and peer group accurately.</a:t>
            </a:r>
            <a:r>
              <a:rPr lang="en-US" sz="2400">
                <a:latin typeface="Calibri"/>
                <a:ea typeface="Arial"/>
                <a:cs typeface="Arial"/>
              </a:rPr>
              <a:t>​</a:t>
            </a:r>
          </a:p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FDF2EE24-7385-4501-AF92-7F300D2B74B9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DA4817B-A182-4AE3-8B2D-200EFF291F58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</p:spTree>
    <p:extLst>
      <p:ext uri="{BB962C8B-B14F-4D97-AF65-F5344CB8AC3E}">
        <p14:creationId xmlns:p14="http://schemas.microsoft.com/office/powerpoint/2010/main" val="293693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User requirements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242238" y="1862470"/>
            <a:ext cx="9397409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People with facial wearables such facial masks and helmets will not be detected.</a:t>
            </a: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Having a smart tv with a camera.</a:t>
            </a: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B636F232-21A3-4F89-ADD6-261B13653166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7833A942-EEEC-416C-B324-ADEEEF325314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</p:spTree>
    <p:extLst>
      <p:ext uri="{BB962C8B-B14F-4D97-AF65-F5344CB8AC3E}">
        <p14:creationId xmlns:p14="http://schemas.microsoft.com/office/powerpoint/2010/main" val="105652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Work Breakdown Structure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242238" y="1862470"/>
            <a:ext cx="9397409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72D4D8-1063-41C0-AD5B-7A2684591252}"/>
              </a:ext>
            </a:extLst>
          </p:cNvPr>
          <p:cNvSpPr/>
          <p:nvPr/>
        </p:nvSpPr>
        <p:spPr>
          <a:xfrm>
            <a:off x="0" y="6262398"/>
            <a:ext cx="12192000" cy="6013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DCEA73-0650-4DFC-B34F-1A2DAA24785A}"/>
              </a:ext>
            </a:extLst>
          </p:cNvPr>
          <p:cNvSpPr txBox="1"/>
          <p:nvPr/>
        </p:nvSpPr>
        <p:spPr>
          <a:xfrm>
            <a:off x="-1103" y="6330572"/>
            <a:ext cx="504879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KANNANGARA K </a:t>
            </a:r>
            <a:r>
              <a:rPr lang="en-US" sz="2400" b="1" err="1">
                <a:solidFill>
                  <a:schemeClr val="bg1"/>
                </a:solidFill>
              </a:rPr>
              <a:t>K</a:t>
            </a:r>
            <a:r>
              <a:rPr lang="en-US" sz="2400" b="1">
                <a:solidFill>
                  <a:schemeClr val="bg1"/>
                </a:solidFill>
              </a:rPr>
              <a:t> A L – IT18507652</a:t>
            </a:r>
          </a:p>
        </p:txBody>
      </p:sp>
      <p:pic>
        <p:nvPicPr>
          <p:cNvPr id="11" name="Picture 11" descr="Diagram&#10;&#10;Description automatically generated">
            <a:extLst>
              <a:ext uri="{FF2B5EF4-FFF2-40B4-BE49-F238E27FC236}">
                <a16:creationId xmlns:a16="http://schemas.microsoft.com/office/drawing/2014/main" id="{638E3988-BF9B-469A-ADB4-2571EA03C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644" y="1600972"/>
            <a:ext cx="10158760" cy="4185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73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59CE4F2A-4109-47A5-951D-7E99AA299E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921"/>
          <a:stretch/>
        </p:blipFill>
        <p:spPr>
          <a:xfrm>
            <a:off x="0" y="0"/>
            <a:ext cx="5972920" cy="6858000"/>
          </a:xfrm>
        </p:spPr>
      </p:pic>
      <p:pic>
        <p:nvPicPr>
          <p:cNvPr id="15" name="Picture 14" descr="A picture containing icon&#10;&#10;Description automatically generated">
            <a:extLst>
              <a:ext uri="{FF2B5EF4-FFF2-40B4-BE49-F238E27FC236}">
                <a16:creationId xmlns:a16="http://schemas.microsoft.com/office/drawing/2014/main" id="{29805A4B-7970-487F-9C5B-46408A8126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607" y="332648"/>
            <a:ext cx="2721231" cy="2179153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15A198DB-C926-4A80-A339-3EE29D47D5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165" y="2685388"/>
            <a:ext cx="4050102" cy="19775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D530442-51F4-4766-B70A-B9899E51FD39}"/>
              </a:ext>
            </a:extLst>
          </p:cNvPr>
          <p:cNvSpPr/>
          <p:nvPr/>
        </p:nvSpPr>
        <p:spPr>
          <a:xfrm>
            <a:off x="1156833" y="1115728"/>
            <a:ext cx="36592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</a:rPr>
              <a:t>TECHNOLOGY</a:t>
            </a:r>
          </a:p>
          <a:p>
            <a:pPr algn="ctr"/>
            <a:r>
              <a:rPr lang="en-US" sz="4800" b="1">
                <a:solidFill>
                  <a:schemeClr val="bg1"/>
                </a:solidFill>
              </a:rPr>
              <a:t>STACK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044605-C3F0-44A9-BA8A-37404ACF4A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6" t="19131" r="26313" b="20549"/>
          <a:stretch/>
        </p:blipFill>
        <p:spPr>
          <a:xfrm>
            <a:off x="7004052" y="4836564"/>
            <a:ext cx="4537166" cy="168878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30C2290-832E-4656-9F43-66AD340F9C61}"/>
              </a:ext>
            </a:extLst>
          </p:cNvPr>
          <p:cNvSpPr txBox="1"/>
          <p:nvPr/>
        </p:nvSpPr>
        <p:spPr>
          <a:xfrm flipH="1">
            <a:off x="9578807" y="347578"/>
            <a:ext cx="1716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Convolutional Neural Network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1FD55F-1A91-46C1-A8FC-A9A8AEF1085C}"/>
              </a:ext>
            </a:extLst>
          </p:cNvPr>
          <p:cNvSpPr/>
          <p:nvPr/>
        </p:nvSpPr>
        <p:spPr>
          <a:xfrm>
            <a:off x="0" y="6152606"/>
            <a:ext cx="4180114" cy="70539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2000" b="1">
                <a:solidFill>
                  <a:schemeClr val="bg1"/>
                </a:solidFill>
              </a:rPr>
              <a:t>KANNANGARA K </a:t>
            </a:r>
            <a:r>
              <a:rPr lang="en-US" sz="2000" b="1" err="1">
                <a:solidFill>
                  <a:schemeClr val="bg1"/>
                </a:solidFill>
              </a:rPr>
              <a:t>K</a:t>
            </a:r>
            <a:r>
              <a:rPr lang="en-US" sz="2000" b="1">
                <a:solidFill>
                  <a:schemeClr val="bg1"/>
                </a:solidFill>
              </a:rPr>
              <a:t> A L – IT18507652</a:t>
            </a:r>
          </a:p>
        </p:txBody>
      </p:sp>
    </p:spTree>
    <p:extLst>
      <p:ext uri="{BB962C8B-B14F-4D97-AF65-F5344CB8AC3E}">
        <p14:creationId xmlns:p14="http://schemas.microsoft.com/office/powerpoint/2010/main" val="2412799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99516" y="604261"/>
            <a:ext cx="1856378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700" b="1">
                <a:solidFill>
                  <a:schemeClr val="bg1"/>
                </a:solidFill>
                <a:cs typeface="Calibri"/>
              </a:rPr>
              <a:t>References</a:t>
            </a:r>
          </a:p>
        </p:txBody>
      </p:sp>
      <p:sp>
        <p:nvSpPr>
          <p:cNvPr id="5" name="Flowchart: Off-page Connector 2">
            <a:extLst>
              <a:ext uri="{FF2B5EF4-FFF2-40B4-BE49-F238E27FC236}">
                <a16:creationId xmlns:a16="http://schemas.microsoft.com/office/drawing/2014/main" id="{26929EE8-58A5-49C7-9CDC-0D4778ED0FE6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4D983E01-9A54-4C10-BE4D-35BBCEF47BDC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FC1865-A03C-4522-9B8B-FF1C09846CB0}"/>
              </a:ext>
            </a:extLst>
          </p:cNvPr>
          <p:cNvSpPr txBox="1"/>
          <p:nvPr/>
        </p:nvSpPr>
        <p:spPr>
          <a:xfrm>
            <a:off x="2308514" y="1574181"/>
            <a:ext cx="8917764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[1] </a:t>
            </a:r>
            <a:r>
              <a:rPr lang="en-US" sz="1400">
                <a:ea typeface="+mn-lt"/>
                <a:cs typeface="+mn-lt"/>
              </a:rPr>
              <a:t> </a:t>
            </a:r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X. Han and Q. Du, "Research on face recognition based on deep learning," 2018 Sixth International Conference on Digital Information, Networking, and Wireless Communications (DINWC), Beirut, 2018, pp. 53-58, doi: 10.1109/DINWC.2018.8356995. </a:t>
            </a:r>
          </a:p>
          <a:p>
            <a:endParaRPr lang="en-US" sz="1400">
              <a:solidFill>
                <a:schemeClr val="bg1"/>
              </a:solidFill>
              <a:ea typeface="+mn-lt"/>
              <a:cs typeface="+mn-lt"/>
            </a:endParaRPr>
          </a:p>
          <a:p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[2] S. Kumar, S. Singh and J. Kumar, "A study on face recognition techniques with age and gender classification," 2017 International Conference on Computing, Communication and Automation (ICCCA), Greater Noida, India, 2017, pp. 1001-1006, doi: 10.1109/CCAA.2017.8229960. </a:t>
            </a:r>
            <a:endParaRPr lang="en-US">
              <a:solidFill>
                <a:schemeClr val="bg1"/>
              </a:solidFill>
              <a:cs typeface="Calibri"/>
            </a:endParaRPr>
          </a:p>
          <a:p>
            <a:endParaRPr lang="en-US" sz="1400">
              <a:solidFill>
                <a:schemeClr val="bg1"/>
              </a:solidFill>
              <a:ea typeface="+mn-lt"/>
              <a:cs typeface="+mn-lt"/>
            </a:endParaRPr>
          </a:p>
          <a:p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[3] A. A. G. A. K. Perera et al., "Ads-In Site: Location based advertising framework with social network analyzer," 2014 14th International Conference on Advances in ICT for Emerging Regions (ICTer), Colombo, Sri Lanka, 2014, pp. 116-123, doi: 10.1109/ICTER.2014.7083889.</a:t>
            </a:r>
          </a:p>
          <a:p>
            <a:endParaRPr lang="en-US" sz="1400">
              <a:solidFill>
                <a:schemeClr val="bg1"/>
              </a:solidFill>
              <a:cs typeface="Calibri" panose="020F0502020204030204"/>
            </a:endParaRPr>
          </a:p>
          <a:p>
            <a:r>
              <a:rPr lang="en-US" sz="1400">
                <a:solidFill>
                  <a:schemeClr val="bg1"/>
                </a:solidFill>
              </a:rPr>
              <a:t>[4] Gokhan Ozbulak,Yusuf Aytar and Hazim Kemal Ekenel , “How Transferable Are CNN-Based Features for Age and Gender Classification” , 07 November 2016 </a:t>
            </a:r>
            <a:endParaRPr lang="en-US" sz="1400">
              <a:solidFill>
                <a:schemeClr val="bg1"/>
              </a:solidFill>
              <a:cs typeface="Calibri"/>
            </a:endParaRPr>
          </a:p>
          <a:p>
            <a:endParaRPr lang="en-US" sz="140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138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-7913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566918" y="326757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9101C3-D6D1-47A2-B32B-47C680D1E5DE}"/>
              </a:ext>
            </a:extLst>
          </p:cNvPr>
          <p:cNvSpPr txBox="1">
            <a:spLocks/>
          </p:cNvSpPr>
          <p:nvPr/>
        </p:nvSpPr>
        <p:spPr>
          <a:xfrm>
            <a:off x="1926117" y="6026557"/>
            <a:ext cx="3892818" cy="49667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B72FF-461C-4F27-8207-2BD6F30AA319}"/>
              </a:ext>
            </a:extLst>
          </p:cNvPr>
          <p:cNvSpPr txBox="1"/>
          <p:nvPr/>
        </p:nvSpPr>
        <p:spPr>
          <a:xfrm flipH="1">
            <a:off x="2296546" y="1418408"/>
            <a:ext cx="903673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Recommendation System</a:t>
            </a: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recommendation ?</a:t>
            </a: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Current methods of recommendation and their platform.</a:t>
            </a: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method of advertisement recommendation.</a:t>
            </a:r>
          </a:p>
          <a:p>
            <a:endParaRPr lang="en-US" b="1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4C21B5FB-6E92-4946-A486-3A42F0B2A977}"/>
              </a:ext>
            </a:extLst>
          </p:cNvPr>
          <p:cNvSpPr/>
          <p:nvPr/>
        </p:nvSpPr>
        <p:spPr>
          <a:xfrm rot="5400000">
            <a:off x="87924" y="-8791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06088-26DE-4F21-BD92-6C3FFCE7406C}"/>
              </a:ext>
            </a:extLst>
          </p:cNvPr>
          <p:cNvSpPr txBox="1"/>
          <p:nvPr/>
        </p:nvSpPr>
        <p:spPr>
          <a:xfrm>
            <a:off x="158262" y="574709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</a:rPr>
              <a:t>INTRODUCTION</a:t>
            </a:r>
          </a:p>
        </p:txBody>
      </p:sp>
      <p:pic>
        <p:nvPicPr>
          <p:cNvPr id="5" name="Picture Placeholder 24" descr="A person taking a selfie&#10;&#10;Description automatically generated">
            <a:extLst>
              <a:ext uri="{FF2B5EF4-FFF2-40B4-BE49-F238E27FC236}">
                <a16:creationId xmlns:a16="http://schemas.microsoft.com/office/drawing/2014/main" id="{32D4817C-2F4D-40EF-A8CC-57D9AA933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r="3875"/>
          <a:stretch>
            <a:fillRect/>
          </a:stretch>
        </p:blipFill>
        <p:spPr>
          <a:xfrm>
            <a:off x="98631" y="4488646"/>
            <a:ext cx="2033459" cy="2033459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3130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5939043" y="0"/>
            <a:ext cx="1521300" cy="6858000"/>
          </a:xfrm>
          <a:custGeom>
            <a:avLst/>
            <a:gdLst>
              <a:gd name="connsiteX0" fmla="*/ 0 w 1521300"/>
              <a:gd name="connsiteY0" fmla="*/ 0 h 6858000"/>
              <a:gd name="connsiteX1" fmla="*/ 156957 w 1521300"/>
              <a:gd name="connsiteY1" fmla="*/ 0 h 6858000"/>
              <a:gd name="connsiteX2" fmla="*/ 1521300 w 1521300"/>
              <a:gd name="connsiteY2" fmla="*/ 3429000 h 6858000"/>
              <a:gd name="connsiteX3" fmla="*/ 156957 w 1521300"/>
              <a:gd name="connsiteY3" fmla="*/ 6858000 h 6858000"/>
              <a:gd name="connsiteX4" fmla="*/ 0 w 1521300"/>
              <a:gd name="connsiteY4" fmla="*/ 6858000 h 6858000"/>
              <a:gd name="connsiteX5" fmla="*/ 1364343 w 1521300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1300" h="6858000">
                <a:moveTo>
                  <a:pt x="0" y="0"/>
                </a:moveTo>
                <a:lnTo>
                  <a:pt x="156957" y="0"/>
                </a:lnTo>
                <a:lnTo>
                  <a:pt x="1521300" y="3429000"/>
                </a:lnTo>
                <a:lnTo>
                  <a:pt x="156957" y="6858000"/>
                </a:lnTo>
                <a:lnTo>
                  <a:pt x="0" y="6858000"/>
                </a:lnTo>
                <a:lnTo>
                  <a:pt x="1364343" y="3429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4042FC-A3C9-432E-ABAB-2157FC622B10}"/>
              </a:ext>
            </a:extLst>
          </p:cNvPr>
          <p:cNvSpPr txBox="1"/>
          <p:nvPr/>
        </p:nvSpPr>
        <p:spPr>
          <a:xfrm>
            <a:off x="893318" y="840095"/>
            <a:ext cx="51242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09740832-DF24-4FDD-81CC-4403B4D0C8AA}"/>
              </a:ext>
            </a:extLst>
          </p:cNvPr>
          <p:cNvSpPr txBox="1">
            <a:spLocks/>
          </p:cNvSpPr>
          <p:nvPr/>
        </p:nvSpPr>
        <p:spPr>
          <a:xfrm>
            <a:off x="578496" y="1950702"/>
            <a:ext cx="5831620" cy="4513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Why advertising ?</a:t>
            </a:r>
            <a:endParaRPr lang="en-US">
              <a:solidFill>
                <a:schemeClr val="bg1"/>
              </a:solidFill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Current advertising mechanisms.</a:t>
            </a: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Proposed solution in the study.</a:t>
            </a:r>
          </a:p>
          <a:p>
            <a:pPr algn="just">
              <a:lnSpc>
                <a:spcPct val="150000"/>
              </a:lnSpc>
            </a:pPr>
            <a:endParaRPr lang="en-US" sz="3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Placeholder 7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CD07AE42-5CC0-4854-9ABD-13355D15C5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0" r="20410"/>
          <a:stretch>
            <a:fillRect/>
          </a:stretch>
        </p:blipFill>
        <p:spPr>
          <a:xfrm>
            <a:off x="6096000" y="18143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216789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42900" y="580213"/>
            <a:ext cx="169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B1A29-F32C-480B-950D-8713D749E512}"/>
              </a:ext>
            </a:extLst>
          </p:cNvPr>
          <p:cNvSpPr txBox="1"/>
          <p:nvPr/>
        </p:nvSpPr>
        <p:spPr>
          <a:xfrm flipH="1">
            <a:off x="2224455" y="2222108"/>
            <a:ext cx="9056078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>
                <a:solidFill>
                  <a:schemeClr val="bg1"/>
                </a:solidFill>
              </a:rPr>
              <a:t>Recommendation is used all over the world platforms Facebook, YouTube / Netflix uses this  recommendation, but, this has not been developed in television advertising . 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7026BD1C-2FB3-4DC0-BAF8-DC7935596116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8CBDEE7C-AD7D-4591-99D2-48E9CAB693FF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22653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153127" y="3742709"/>
            <a:ext cx="962164" cy="526841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79C5765C-97FD-4B28-B0B7-530620D31CBE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B34508-7509-45CD-A234-3CF7C9D8E821}"/>
              </a:ext>
            </a:extLst>
          </p:cNvPr>
          <p:cNvSpPr txBox="1"/>
          <p:nvPr/>
        </p:nvSpPr>
        <p:spPr>
          <a:xfrm>
            <a:off x="158262" y="645045"/>
            <a:ext cx="221566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300" b="1">
                <a:solidFill>
                  <a:schemeClr val="bg1"/>
                </a:solidFill>
                <a:cs typeface="Calibri"/>
              </a:rPr>
              <a:t>RESEARCH GAP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71AF5A01-D4D7-44BE-8725-323A7E1CA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071891"/>
              </p:ext>
            </p:extLst>
          </p:nvPr>
        </p:nvGraphicFramePr>
        <p:xfrm>
          <a:off x="1797170" y="1998452"/>
          <a:ext cx="9747480" cy="3592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260">
                  <a:extLst>
                    <a:ext uri="{9D8B030D-6E8A-4147-A177-3AD203B41FA5}">
                      <a16:colId xmlns:a16="http://schemas.microsoft.com/office/drawing/2014/main" val="3546853632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4244706217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2993594842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785338816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4014259329"/>
                    </a:ext>
                  </a:extLst>
                </a:gridCol>
              </a:tblGrid>
              <a:tr h="57551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Functions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Research 1 [2] [3]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Research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Research 3 [3]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My component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3328535"/>
                  </a:ext>
                </a:extLst>
              </a:tr>
              <a:tr h="57551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Recommendation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2704909"/>
                  </a:ext>
                </a:extLst>
              </a:tr>
              <a:tr h="57551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Tag filtering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7309481"/>
                  </a:ext>
                </a:extLst>
              </a:tr>
              <a:tr h="1091500">
                <a:tc>
                  <a:txBody>
                    <a:bodyPr/>
                    <a:lstStyle/>
                    <a:p>
                      <a:pPr algn="ctr"/>
                      <a:r>
                        <a:rPr lang="en-US" err="1"/>
                        <a:t>Genarating</a:t>
                      </a:r>
                      <a:r>
                        <a:rPr lang="en-US"/>
                        <a:t> tags considering ads title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6518536"/>
                  </a:ext>
                </a:extLst>
              </a:tr>
              <a:tr h="77397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Componet base filtering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77698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1EF78B4-7D2D-4309-80D4-BE57DD85F970}"/>
              </a:ext>
            </a:extLst>
          </p:cNvPr>
          <p:cNvSpPr txBox="1"/>
          <p:nvPr/>
        </p:nvSpPr>
        <p:spPr>
          <a:xfrm>
            <a:off x="152400" y="6147758"/>
            <a:ext cx="449723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Open Sans"/>
              </a:rPr>
              <a:t>Samaranath T I – IT18085686</a:t>
            </a:r>
            <a:r>
              <a:rPr lang="en-US" sz="2400">
                <a:latin typeface="Open Sans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164241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246185" y="650552"/>
            <a:ext cx="206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77E3F-D738-44AE-A85C-22F63C63FF24}"/>
              </a:ext>
            </a:extLst>
          </p:cNvPr>
          <p:cNvSpPr txBox="1"/>
          <p:nvPr/>
        </p:nvSpPr>
        <p:spPr>
          <a:xfrm>
            <a:off x="1956816" y="1940437"/>
            <a:ext cx="9174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Recommendation of advertisements considering the user’s demographic date &amp; the tags generated optimized the advertising  process.</a:t>
            </a:r>
          </a:p>
          <a:p>
            <a:endParaRPr lang="en-US" sz="280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Selecting the most relevant advertisement.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Selecting the most accurate recommendation algorithm.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65AFE7D0-63AB-4C3E-B046-A8E86AFF3BB1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B464313-964D-4A1B-A4CD-3F767ECE6C3F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283590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5" name="Flowchart: Off-page Connector 2">
            <a:extLst>
              <a:ext uri="{FF2B5EF4-FFF2-40B4-BE49-F238E27FC236}">
                <a16:creationId xmlns:a16="http://schemas.microsoft.com/office/drawing/2014/main" id="{F3367F87-CAB5-4B1D-A239-DEF6C1460822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A1EB3C3F-7312-4771-9A55-80DF0B2B9770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67C96E-A4B8-449C-B116-54CBC2D5EB89}"/>
              </a:ext>
            </a:extLst>
          </p:cNvPr>
          <p:cNvSpPr txBox="1"/>
          <p:nvPr/>
        </p:nvSpPr>
        <p:spPr>
          <a:xfrm>
            <a:off x="2373351" y="2689302"/>
            <a:ext cx="7203687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</a:rPr>
              <a:t>Use of python to build a recommendation algorithm.</a:t>
            </a:r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Use of Collaborative  filtering method.</a:t>
            </a:r>
          </a:p>
          <a:p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1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2382097" y="464796"/>
            <a:ext cx="78591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System Overview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-1" y="6288821"/>
            <a:ext cx="12192000" cy="5645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76E07ED-DBE5-4BDB-B54E-D341BE536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1708500"/>
            <a:ext cx="9525000" cy="40290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450BC15-0393-4578-9E9A-D25179FBF07D}"/>
              </a:ext>
            </a:extLst>
          </p:cNvPr>
          <p:cNvSpPr txBox="1"/>
          <p:nvPr/>
        </p:nvSpPr>
        <p:spPr>
          <a:xfrm>
            <a:off x="120883" y="6354819"/>
            <a:ext cx="514676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199238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Functional  requirements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cs typeface="Arial"/>
              </a:rPr>
              <a:t>Ability to generate tags considering advertisement title.</a:t>
            </a:r>
            <a:endParaRPr lang="en-US" sz="2400">
              <a:cs typeface="Arial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rgbClr val="FFFFFF"/>
              </a:solidFill>
              <a:latin typeface="Calibri"/>
              <a:ea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Ability to accurately recommend the most relevent advertisement.</a:t>
            </a:r>
          </a:p>
          <a:p>
            <a:endParaRPr lang="en-US" sz="2400">
              <a:solidFill>
                <a:srgbClr val="000000"/>
              </a:solidFill>
              <a:latin typeface="Calibri"/>
              <a:ea typeface="Arial"/>
              <a:cs typeface="Arial"/>
            </a:endParaRPr>
          </a:p>
          <a:p>
            <a:pPr lvl="0" rtl="0"/>
            <a:endParaRPr lang="en-US" sz="2400">
              <a:solidFill>
                <a:srgbClr val="FFFFFF"/>
              </a:solidFill>
              <a:latin typeface="Calibri"/>
              <a:ea typeface="Arial"/>
              <a:cs typeface="Arial"/>
            </a:endParaRPr>
          </a:p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7C67E49D-3003-4870-8DC8-FBF354E17E8C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FE5BE14-6DCB-4926-8B97-9C6300331CFB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202533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User requirements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170351" y="1546168"/>
            <a:ext cx="9397409" cy="52629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When uploading the 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advertising </a:t>
            </a:r>
            <a:r>
              <a:rPr lang="en-US" sz="2400">
                <a:solidFill>
                  <a:schemeClr val="bg1"/>
                </a:solidFill>
                <a:cs typeface="Calibri"/>
              </a:rPr>
              <a:t>content to the system title is requered. </a:t>
            </a: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Add additional tags if available</a:t>
            </a:r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5" name="Flowchart: Off-page Connector 2">
            <a:extLst>
              <a:ext uri="{FF2B5EF4-FFF2-40B4-BE49-F238E27FC236}">
                <a16:creationId xmlns:a16="http://schemas.microsoft.com/office/drawing/2014/main" id="{C4235D2C-8C4C-4AD0-A508-8DC59D9006FD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6464BB9C-1EB9-4AAE-8DBC-99FB79E653C4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315942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Work Breakdown Structure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242238" y="1862470"/>
            <a:ext cx="9397409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39637A-2B2F-4167-B0AE-1F32D4DBC503}"/>
              </a:ext>
            </a:extLst>
          </p:cNvPr>
          <p:cNvSpPr/>
          <p:nvPr/>
        </p:nvSpPr>
        <p:spPr>
          <a:xfrm>
            <a:off x="-1" y="6325992"/>
            <a:ext cx="12192000" cy="5645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3E30FD-BE3A-494C-A1BA-12B59344EA5F}"/>
              </a:ext>
            </a:extLst>
          </p:cNvPr>
          <p:cNvSpPr txBox="1"/>
          <p:nvPr/>
        </p:nvSpPr>
        <p:spPr>
          <a:xfrm>
            <a:off x="120883" y="6391990"/>
            <a:ext cx="514676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SAMARANATH T I – IT18085686</a:t>
            </a:r>
          </a:p>
        </p:txBody>
      </p:sp>
      <p:pic>
        <p:nvPicPr>
          <p:cNvPr id="11" name="Picture 11" descr="Diagram&#10;&#10;Description automatically generated">
            <a:extLst>
              <a:ext uri="{FF2B5EF4-FFF2-40B4-BE49-F238E27FC236}">
                <a16:creationId xmlns:a16="http://schemas.microsoft.com/office/drawing/2014/main" id="{7D7686A1-6988-4C0F-AB29-1CA3C4DCC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303" y="1480167"/>
            <a:ext cx="10567637" cy="4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C1BB8FD-1152-43DE-BF5B-6BCFF5C0F5C7}"/>
              </a:ext>
            </a:extLst>
          </p:cNvPr>
          <p:cNvSpPr txBox="1"/>
          <p:nvPr/>
        </p:nvSpPr>
        <p:spPr>
          <a:xfrm>
            <a:off x="676146" y="1268964"/>
            <a:ext cx="3797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TECHNOLOGY</a:t>
            </a:r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15A198DB-C926-4A80-A339-3EE29D47D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812" y="2434937"/>
            <a:ext cx="4071682" cy="1988126"/>
          </a:xfrm>
          <a:prstGeom prst="rect">
            <a:avLst/>
          </a:prstGeom>
        </p:spPr>
      </p:pic>
      <p:pic>
        <p:nvPicPr>
          <p:cNvPr id="6" name="Picture Placeholder 5" descr="A picture containing text, indoor, computer, computer&#10;&#10;Description automatically generated">
            <a:extLst>
              <a:ext uri="{FF2B5EF4-FFF2-40B4-BE49-F238E27FC236}">
                <a16:creationId xmlns:a16="http://schemas.microsoft.com/office/drawing/2014/main" id="{6365E2A1-CFBC-4FDE-942B-AB1A30C5DE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6" b="5936"/>
          <a:stretch>
            <a:fillRect/>
          </a:stretch>
        </p:blipFill>
        <p:spPr>
          <a:xfrm>
            <a:off x="0" y="0"/>
            <a:ext cx="5187950" cy="6858000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D530442-51F4-4766-B70A-B9899E51FD39}"/>
              </a:ext>
            </a:extLst>
          </p:cNvPr>
          <p:cNvSpPr/>
          <p:nvPr/>
        </p:nvSpPr>
        <p:spPr>
          <a:xfrm>
            <a:off x="732144" y="2018121"/>
            <a:ext cx="36855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</a:rPr>
              <a:t>TECHNOLOGY</a:t>
            </a:r>
          </a:p>
          <a:p>
            <a:pPr algn="ctr"/>
            <a:r>
              <a:rPr lang="en-US" sz="4800" b="1">
                <a:solidFill>
                  <a:schemeClr val="bg1"/>
                </a:solidFill>
              </a:rPr>
              <a:t>STACK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F87A69B-61A5-494E-B78D-5971B6EDBA58}"/>
              </a:ext>
            </a:extLst>
          </p:cNvPr>
          <p:cNvSpPr/>
          <p:nvPr/>
        </p:nvSpPr>
        <p:spPr>
          <a:xfrm>
            <a:off x="0" y="6204857"/>
            <a:ext cx="3479074" cy="65314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9D76FB-6945-45B4-9E5A-6BFF6E1ADF72}"/>
              </a:ext>
            </a:extLst>
          </p:cNvPr>
          <p:cNvSpPr txBox="1"/>
          <p:nvPr/>
        </p:nvSpPr>
        <p:spPr>
          <a:xfrm>
            <a:off x="80554" y="6396335"/>
            <a:ext cx="3317966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2705457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99516" y="604261"/>
            <a:ext cx="1856378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700" b="1">
                <a:solidFill>
                  <a:schemeClr val="bg1"/>
                </a:solidFill>
                <a:cs typeface="Calibri"/>
              </a:rPr>
              <a:t>References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FC1865-A03C-4522-9B8B-FF1C09846CB0}"/>
              </a:ext>
            </a:extLst>
          </p:cNvPr>
          <p:cNvSpPr txBox="1"/>
          <p:nvPr/>
        </p:nvSpPr>
        <p:spPr>
          <a:xfrm>
            <a:off x="2308514" y="1574181"/>
            <a:ext cx="8917764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400">
              <a:solidFill>
                <a:schemeClr val="bg1"/>
              </a:solidFill>
              <a:cs typeface="Calibri" panose="020F0502020204030204"/>
            </a:endParaRPr>
          </a:p>
        </p:txBody>
      </p:sp>
      <p:sp>
        <p:nvSpPr>
          <p:cNvPr id="9" name="Flowchart: Off-page Connector 2">
            <a:extLst>
              <a:ext uri="{FF2B5EF4-FFF2-40B4-BE49-F238E27FC236}">
                <a16:creationId xmlns:a16="http://schemas.microsoft.com/office/drawing/2014/main" id="{BCA25346-4FF3-40AF-B8E7-8C8933B875EC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8712FD-F91F-46B0-A483-4A0852F6680A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7DCFE9-3970-4DFE-A76C-171A27DD720D}"/>
              </a:ext>
            </a:extLst>
          </p:cNvPr>
          <p:cNvSpPr txBox="1"/>
          <p:nvPr/>
        </p:nvSpPr>
        <p:spPr>
          <a:xfrm>
            <a:off x="1331344" y="2668437"/>
            <a:ext cx="10018143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[1] chafer, Ben &amp; J, Ben &amp; Frankowski, Dan &amp; Dan, &amp; Herlocker, &amp; Jon, &amp; Shilad, &amp; Sen, Shilad. (2007). Collaborative Filtering Recommender Systems. </a:t>
            </a:r>
            <a:endParaRPr lang="en-US" sz="1600">
              <a:solidFill>
                <a:schemeClr val="bg1"/>
              </a:solidFill>
              <a:cs typeface="Calibri"/>
            </a:endParaRPr>
          </a:p>
          <a:p>
            <a:endParaRPr lang="en-US" sz="1600">
              <a:solidFill>
                <a:schemeClr val="bg1"/>
              </a:solidFill>
              <a:cs typeface="Calibri"/>
            </a:endParaRPr>
          </a:p>
          <a:p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[2] Sahu, Satya &amp; Nautiyal, Anand &amp; Prasad, Mahendra. (2017). Machine Learning Algorithms for Recommender System - a comparative analysis. International Journal of Computer Applications Technology and Research. 6. 97-100. 10.7753/IJCATR0602.1005. </a:t>
            </a:r>
            <a:endParaRPr lang="en-US" sz="1600">
              <a:solidFill>
                <a:schemeClr val="bg1"/>
              </a:solidFill>
              <a:cs typeface="Calibri"/>
            </a:endParaRPr>
          </a:p>
          <a:p>
            <a:endParaRPr lang="en-US" sz="1600">
              <a:solidFill>
                <a:schemeClr val="bg1"/>
              </a:solidFill>
              <a:cs typeface="Calibri"/>
            </a:endParaRPr>
          </a:p>
          <a:p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[3] M. Sree Vani, "A Recommender System for Online Advertising",Department of CSE, MGIT, Hyderabad,e 2, February 2016 </a:t>
            </a:r>
            <a:endParaRPr lang="en-US" sz="1600">
              <a:solidFill>
                <a:schemeClr val="bg1"/>
              </a:solidFill>
              <a:cs typeface="Calibri"/>
            </a:endParaRPr>
          </a:p>
          <a:p>
            <a:endParaRPr lang="en-US" sz="160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931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5939043" y="0"/>
            <a:ext cx="1521300" cy="6858000"/>
          </a:xfrm>
          <a:custGeom>
            <a:avLst/>
            <a:gdLst>
              <a:gd name="connsiteX0" fmla="*/ 0 w 1521300"/>
              <a:gd name="connsiteY0" fmla="*/ 0 h 6858000"/>
              <a:gd name="connsiteX1" fmla="*/ 156957 w 1521300"/>
              <a:gd name="connsiteY1" fmla="*/ 0 h 6858000"/>
              <a:gd name="connsiteX2" fmla="*/ 1521300 w 1521300"/>
              <a:gd name="connsiteY2" fmla="*/ 3429000 h 6858000"/>
              <a:gd name="connsiteX3" fmla="*/ 156957 w 1521300"/>
              <a:gd name="connsiteY3" fmla="*/ 6858000 h 6858000"/>
              <a:gd name="connsiteX4" fmla="*/ 0 w 1521300"/>
              <a:gd name="connsiteY4" fmla="*/ 6858000 h 6858000"/>
              <a:gd name="connsiteX5" fmla="*/ 1364343 w 1521300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1300" h="6858000">
                <a:moveTo>
                  <a:pt x="0" y="0"/>
                </a:moveTo>
                <a:lnTo>
                  <a:pt x="156957" y="0"/>
                </a:lnTo>
                <a:lnTo>
                  <a:pt x="1521300" y="3429000"/>
                </a:lnTo>
                <a:lnTo>
                  <a:pt x="156957" y="6858000"/>
                </a:lnTo>
                <a:lnTo>
                  <a:pt x="0" y="6858000"/>
                </a:lnTo>
                <a:lnTo>
                  <a:pt x="1364343" y="3429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4042FC-A3C9-432E-ABAB-2157FC622B10}"/>
              </a:ext>
            </a:extLst>
          </p:cNvPr>
          <p:cNvSpPr txBox="1"/>
          <p:nvPr/>
        </p:nvSpPr>
        <p:spPr>
          <a:xfrm>
            <a:off x="1005909" y="807994"/>
            <a:ext cx="31430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PROBLEM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09740832-DF24-4FDD-81CC-4403B4D0C8AA}"/>
              </a:ext>
            </a:extLst>
          </p:cNvPr>
          <p:cNvSpPr txBox="1">
            <a:spLocks/>
          </p:cNvSpPr>
          <p:nvPr/>
        </p:nvSpPr>
        <p:spPr>
          <a:xfrm>
            <a:off x="564631" y="2072667"/>
            <a:ext cx="5531369" cy="271266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Advertising is a major marketing solution for every platform such as television , social media &amp; e-commerce</a:t>
            </a:r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User preferences which is not addressed in advertising.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0201487-056D-4123-A9A4-33BBB16CE9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4" r="24464"/>
          <a:stretch>
            <a:fillRect/>
          </a:stretch>
        </p:blipFill>
        <p:spPr>
          <a:xfrm>
            <a:off x="6096000" y="-10236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367129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-7913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718274" y="2990960"/>
            <a:ext cx="962164" cy="639871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9101C3-D6D1-47A2-B32B-47C680D1E5DE}"/>
              </a:ext>
            </a:extLst>
          </p:cNvPr>
          <p:cNvSpPr txBox="1">
            <a:spLocks/>
          </p:cNvSpPr>
          <p:nvPr/>
        </p:nvSpPr>
        <p:spPr>
          <a:xfrm>
            <a:off x="1964051" y="5881439"/>
            <a:ext cx="3849792" cy="49667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B72FF-461C-4F27-8207-2BD6F30AA319}"/>
              </a:ext>
            </a:extLst>
          </p:cNvPr>
          <p:cNvSpPr txBox="1"/>
          <p:nvPr/>
        </p:nvSpPr>
        <p:spPr>
          <a:xfrm flipH="1">
            <a:off x="2167159" y="962116"/>
            <a:ext cx="10351972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Human Emotion Detection &amp; Feedback Generation System</a:t>
            </a:r>
          </a:p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emotions are prominent in advertising?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Current methods of emotions capturing and their platforms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 method of emotion capturing &amp; feedback generating.</a:t>
            </a:r>
          </a:p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b="1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4C21B5FB-6E92-4946-A486-3A42F0B2A977}"/>
              </a:ext>
            </a:extLst>
          </p:cNvPr>
          <p:cNvSpPr/>
          <p:nvPr/>
        </p:nvSpPr>
        <p:spPr>
          <a:xfrm rot="5400000">
            <a:off x="87924" y="-8791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06088-26DE-4F21-BD92-6C3FFCE7406C}"/>
              </a:ext>
            </a:extLst>
          </p:cNvPr>
          <p:cNvSpPr txBox="1"/>
          <p:nvPr/>
        </p:nvSpPr>
        <p:spPr>
          <a:xfrm>
            <a:off x="158262" y="574709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</a:rPr>
              <a:t>INTRODUCTION</a:t>
            </a:r>
          </a:p>
        </p:txBody>
      </p:sp>
      <p:pic>
        <p:nvPicPr>
          <p:cNvPr id="5" name="Picture Placeholder 36" descr="A picture containing person, outdoor, person, standing&#10;&#10;Description automatically generated">
            <a:extLst>
              <a:ext uri="{FF2B5EF4-FFF2-40B4-BE49-F238E27FC236}">
                <a16:creationId xmlns:a16="http://schemas.microsoft.com/office/drawing/2014/main" id="{3062B0F8-DD52-4C5E-A46A-0179CF800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 rot="-1080000">
            <a:off x="180427" y="4375537"/>
            <a:ext cx="2033459" cy="2033459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93994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42900" y="580213"/>
            <a:ext cx="169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D0B7E2-3C56-4F49-A5C3-9393B7DC648B}"/>
              </a:ext>
            </a:extLst>
          </p:cNvPr>
          <p:cNvSpPr txBox="1"/>
          <p:nvPr/>
        </p:nvSpPr>
        <p:spPr>
          <a:xfrm>
            <a:off x="2039815" y="2644168"/>
            <a:ext cx="8919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>
                <a:solidFill>
                  <a:schemeClr val="bg1"/>
                </a:solidFill>
              </a:rPr>
              <a:t>Advertising firms which provide advertisement does not have the ability to get the feedback from the viewers.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38E35414-7B68-4638-8B8E-0848569180CC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77C5BEE-2D9B-4928-88CB-278906CA6855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246446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79C5765C-97FD-4B28-B0B7-530620D31CBE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B34508-7509-45CD-A234-3CF7C9D8E821}"/>
              </a:ext>
            </a:extLst>
          </p:cNvPr>
          <p:cNvSpPr txBox="1"/>
          <p:nvPr/>
        </p:nvSpPr>
        <p:spPr>
          <a:xfrm>
            <a:off x="158262" y="645045"/>
            <a:ext cx="221566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300" b="1">
                <a:solidFill>
                  <a:schemeClr val="bg1"/>
                </a:solidFill>
                <a:cs typeface="Calibri"/>
              </a:rPr>
              <a:t>RESEARCH GAP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71AF5A01-D4D7-44BE-8725-323A7E1CA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714043"/>
              </p:ext>
            </p:extLst>
          </p:nvPr>
        </p:nvGraphicFramePr>
        <p:xfrm>
          <a:off x="2219498" y="1770127"/>
          <a:ext cx="9244025" cy="3320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805">
                  <a:extLst>
                    <a:ext uri="{9D8B030D-6E8A-4147-A177-3AD203B41FA5}">
                      <a16:colId xmlns:a16="http://schemas.microsoft.com/office/drawing/2014/main" val="3546853632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4244706217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2993594842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785338816"/>
                    </a:ext>
                  </a:extLst>
                </a:gridCol>
                <a:gridCol w="1848805">
                  <a:extLst>
                    <a:ext uri="{9D8B030D-6E8A-4147-A177-3AD203B41FA5}">
                      <a16:colId xmlns:a16="http://schemas.microsoft.com/office/drawing/2014/main" val="4014259329"/>
                    </a:ext>
                  </a:extLst>
                </a:gridCol>
              </a:tblGrid>
              <a:tr h="485369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Functions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Research 1 [1]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Research 2 [2]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Research 3 [3]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My component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328535"/>
                  </a:ext>
                </a:extLst>
              </a:tr>
              <a:tr h="485369">
                <a:tc>
                  <a:txBody>
                    <a:bodyPr/>
                    <a:lstStyle/>
                    <a:p>
                      <a:r>
                        <a:rPr lang="en-US"/>
                        <a:t>Emotion 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704909"/>
                  </a:ext>
                </a:extLst>
              </a:tr>
              <a:tr h="485369">
                <a:tc>
                  <a:txBody>
                    <a:bodyPr/>
                    <a:lstStyle/>
                    <a:p>
                      <a:r>
                        <a:rPr lang="en-US"/>
                        <a:t>Generating Feedback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309481"/>
                  </a:ext>
                </a:extLst>
              </a:tr>
              <a:tr h="48536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latin typeface="Calibri"/>
                        </a:rPr>
                        <a:t>speech emotion recognition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latin typeface="Calibri"/>
                        </a:rPr>
                        <a:t>Yes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latin typeface="Calibri"/>
                        </a:rPr>
                        <a:t>No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latin typeface="Calibri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6518536"/>
                  </a:ext>
                </a:extLst>
              </a:tr>
              <a:tr h="48536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latin typeface="Calibri"/>
                        </a:rPr>
                        <a:t>identify human</a:t>
                      </a:r>
                      <a:r>
                        <a:rPr lang="en-US" sz="1800" b="0" i="0" u="none" strike="noStrike" noProof="0"/>
                        <a:t> emotions in social networks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769835"/>
                  </a:ext>
                </a:extLst>
              </a:tr>
            </a:tbl>
          </a:graphicData>
        </a:graphic>
      </p:graphicFrame>
      <p:sp>
        <p:nvSpPr>
          <p:cNvPr id="5" name="Flowchart: Off-page Connector 2">
            <a:extLst>
              <a:ext uri="{FF2B5EF4-FFF2-40B4-BE49-F238E27FC236}">
                <a16:creationId xmlns:a16="http://schemas.microsoft.com/office/drawing/2014/main" id="{7D226E84-EAE4-458A-B69D-4CC86C8EF431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4A1ADDB-110F-4689-9DE1-6D2C5B1A2EF3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160844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246185" y="650552"/>
            <a:ext cx="206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0BA848-6C3C-40D2-9A5D-5121BA154C85}"/>
              </a:ext>
            </a:extLst>
          </p:cNvPr>
          <p:cNvSpPr txBox="1"/>
          <p:nvPr/>
        </p:nvSpPr>
        <p:spPr>
          <a:xfrm>
            <a:off x="1858695" y="2103817"/>
            <a:ext cx="965055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Capturing emotions of the advertisement viewers in order to generate feedback.</a:t>
            </a:r>
          </a:p>
          <a:p>
            <a:endParaRPr lang="en-US" sz="280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Select the most accurate emotion detection algorithm.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Generate feedback considering the results obtain from the algorithm.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24430344-998C-4D91-AE5C-6CF4022E60B6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5621D4A9-625B-4CC1-90C7-670D7CFD20B1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302171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610D9F-C2F5-42BB-AE63-CCD6B5EA2874}"/>
              </a:ext>
            </a:extLst>
          </p:cNvPr>
          <p:cNvSpPr txBox="1"/>
          <p:nvPr/>
        </p:nvSpPr>
        <p:spPr>
          <a:xfrm>
            <a:off x="2577790" y="1639229"/>
            <a:ext cx="752893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Gathering a data set with labeled images for human emotions.</a:t>
            </a:r>
            <a:endParaRPr lang="en-US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Capturing emotions with the use of open CV.</a:t>
            </a: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Classification of human emotions with aid of CNN Classifiers.</a:t>
            </a: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Generating a feedback report considering the advertisement and the relevant emotions detected.</a:t>
            </a:r>
          </a:p>
        </p:txBody>
      </p:sp>
      <p:sp>
        <p:nvSpPr>
          <p:cNvPr id="9" name="Flowchart: Off-page Connector 2">
            <a:extLst>
              <a:ext uri="{FF2B5EF4-FFF2-40B4-BE49-F238E27FC236}">
                <a16:creationId xmlns:a16="http://schemas.microsoft.com/office/drawing/2014/main" id="{E2BC5C45-9DEC-4B9B-8D0B-74FC3924595C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5F1769B-2CAA-422D-9DE0-76AD5C267CC4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162041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2525870" y="464796"/>
            <a:ext cx="7140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System Overview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-1" y="6345689"/>
            <a:ext cx="12192000" cy="5123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pic>
        <p:nvPicPr>
          <p:cNvPr id="10" name="Picture 9" descr="Diagram, schematic&#10;&#10;Description automatically generated">
            <a:extLst>
              <a:ext uri="{FF2B5EF4-FFF2-40B4-BE49-F238E27FC236}">
                <a16:creationId xmlns:a16="http://schemas.microsoft.com/office/drawing/2014/main" id="{804AC5DA-1202-443F-B22F-ACEFBA88D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846" y="1516842"/>
            <a:ext cx="6257108" cy="45937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79EB43-7F2F-408D-B3B3-2714A99F9AC8}"/>
              </a:ext>
            </a:extLst>
          </p:cNvPr>
          <p:cNvSpPr txBox="1"/>
          <p:nvPr/>
        </p:nvSpPr>
        <p:spPr>
          <a:xfrm>
            <a:off x="79130" y="6387406"/>
            <a:ext cx="463385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KUMARA G D S H – IT18041408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Functional  requirements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cs typeface="Arial"/>
              </a:rPr>
              <a:t>Detect human emotions accurately.</a:t>
            </a: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rgbClr val="FFFFFF"/>
              </a:solidFill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Ability to generate a report considering the emotions captured.</a:t>
            </a:r>
          </a:p>
          <a:p>
            <a:pPr>
              <a:buFont typeface="Arial"/>
            </a:pPr>
            <a:endParaRPr lang="en-US" sz="2400">
              <a:solidFill>
                <a:srgbClr val="000000"/>
              </a:solidFill>
              <a:latin typeface="Calibri"/>
              <a:ea typeface="Arial"/>
              <a:cs typeface="Arial"/>
            </a:endParaRPr>
          </a:p>
          <a:p>
            <a:pPr lvl="0" rtl="0"/>
            <a:endParaRPr lang="en-US" sz="2400">
              <a:solidFill>
                <a:srgbClr val="FFFFFF"/>
              </a:solidFill>
              <a:latin typeface="Calibri"/>
              <a:ea typeface="Arial"/>
              <a:cs typeface="Arial"/>
            </a:endParaRPr>
          </a:p>
          <a:p>
            <a:endParaRPr lang="en-US" sz="2400">
              <a:solidFill>
                <a:srgbClr val="000000"/>
              </a:solidFill>
              <a:latin typeface="Calibri"/>
              <a:ea typeface="Arial"/>
              <a:cs typeface="Arial"/>
            </a:endParaRPr>
          </a:p>
          <a:p>
            <a:endParaRPr lang="en-US" sz="2400">
              <a:solidFill>
                <a:srgbClr val="000000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5B8A3634-A0B4-4770-B2F2-1394F575C1C8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23454683-919E-4726-8E65-258A4DFA9A59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403329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User requirements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242238" y="1862470"/>
            <a:ext cx="9397409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People with facial wearables such facial masks and helmets will not be detected.</a:t>
            </a:r>
          </a:p>
          <a:p>
            <a:pPr marL="342900" indent="-342900">
              <a:buFont typeface="Arial,Sans-Serif"/>
              <a:buChar char="•"/>
            </a:pPr>
            <a:endParaRPr lang="en-US" sz="240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Having a smart tv with a camera.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533B9BB0-345D-4BD5-A0F6-DFA717910D3F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354AF213-538B-438E-BB43-FA9366F2C282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213767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947889"/>
            <a:ext cx="12192000" cy="582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9285736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Work Breakdown Structure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242238" y="1862470"/>
            <a:ext cx="9397409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354AF213-538B-438E-BB43-FA9366F2C282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AB1D60-4F94-48C0-AC19-5B49FFCB4A13}"/>
              </a:ext>
            </a:extLst>
          </p:cNvPr>
          <p:cNvSpPr/>
          <p:nvPr/>
        </p:nvSpPr>
        <p:spPr>
          <a:xfrm>
            <a:off x="-1" y="6345689"/>
            <a:ext cx="12192000" cy="5123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E4F5D0-AC02-4BE9-8251-6D89D3AA6533}"/>
              </a:ext>
            </a:extLst>
          </p:cNvPr>
          <p:cNvSpPr txBox="1"/>
          <p:nvPr/>
        </p:nvSpPr>
        <p:spPr>
          <a:xfrm>
            <a:off x="79130" y="6387406"/>
            <a:ext cx="463385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KUMARA G D S H – IT18041408</a:t>
            </a:r>
          </a:p>
          <a:p>
            <a:endParaRPr lang="en-US"/>
          </a:p>
          <a:p>
            <a:endParaRPr lang="en-US"/>
          </a:p>
        </p:txBody>
      </p:sp>
      <p:pic>
        <p:nvPicPr>
          <p:cNvPr id="11" name="Picture 11" descr="Diagram&#10;&#10;Description automatically generated">
            <a:extLst>
              <a:ext uri="{FF2B5EF4-FFF2-40B4-BE49-F238E27FC236}">
                <a16:creationId xmlns:a16="http://schemas.microsoft.com/office/drawing/2014/main" id="{390FC49A-9AA8-401A-A510-8AAE5B121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40" y="1415118"/>
            <a:ext cx="11032271" cy="456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0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1E6620EC-F017-4F8D-BECA-C7909FC4D20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1" r="32153"/>
          <a:stretch/>
        </p:blipFill>
        <p:spPr>
          <a:xfrm>
            <a:off x="0" y="0"/>
            <a:ext cx="5416113" cy="6858000"/>
          </a:xfrm>
        </p:spPr>
      </p:pic>
      <p:pic>
        <p:nvPicPr>
          <p:cNvPr id="19" name="Picture 18" descr="Logo, company name&#10;&#10;Description automatically generated">
            <a:extLst>
              <a:ext uri="{FF2B5EF4-FFF2-40B4-BE49-F238E27FC236}">
                <a16:creationId xmlns:a16="http://schemas.microsoft.com/office/drawing/2014/main" id="{F92AFF99-C0CB-4EFD-8AD3-C970AE93C6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811" y="1870560"/>
            <a:ext cx="4777515" cy="2687351"/>
          </a:xfrm>
          <a:prstGeom prst="rect">
            <a:avLst/>
          </a:prstGeom>
        </p:spPr>
      </p:pic>
      <p:pic>
        <p:nvPicPr>
          <p:cNvPr id="15" name="Picture 14" descr="A picture containing icon&#10;&#10;Description automatically generated">
            <a:extLst>
              <a:ext uri="{FF2B5EF4-FFF2-40B4-BE49-F238E27FC236}">
                <a16:creationId xmlns:a16="http://schemas.microsoft.com/office/drawing/2014/main" id="{29805A4B-7970-487F-9C5B-46408A8126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49" y="4366727"/>
            <a:ext cx="2721231" cy="2179153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15A198DB-C926-4A80-A339-3EE29D47D5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169" y="312120"/>
            <a:ext cx="3191685" cy="15584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D530442-51F4-4766-B70A-B9899E51FD39}"/>
              </a:ext>
            </a:extLst>
          </p:cNvPr>
          <p:cNvSpPr/>
          <p:nvPr/>
        </p:nvSpPr>
        <p:spPr>
          <a:xfrm>
            <a:off x="865276" y="1870560"/>
            <a:ext cx="36855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</a:rPr>
              <a:t>TECHNOLOGY</a:t>
            </a:r>
          </a:p>
          <a:p>
            <a:pPr algn="ctr"/>
            <a:r>
              <a:rPr lang="en-US" sz="4800" b="1">
                <a:solidFill>
                  <a:schemeClr val="bg1"/>
                </a:solidFill>
              </a:rPr>
              <a:t>STACK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044605-C3F0-44A9-BA8A-37404ACF4AE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r="19324"/>
          <a:stretch/>
        </p:blipFill>
        <p:spPr>
          <a:xfrm>
            <a:off x="5416113" y="337790"/>
            <a:ext cx="2967263" cy="153277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30C2290-832E-4656-9F43-66AD340F9C61}"/>
              </a:ext>
            </a:extLst>
          </p:cNvPr>
          <p:cNvSpPr txBox="1"/>
          <p:nvPr/>
        </p:nvSpPr>
        <p:spPr>
          <a:xfrm flipH="1">
            <a:off x="10310326" y="6036905"/>
            <a:ext cx="1716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Convolutional Neural Network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07A7D71-312C-4E6B-8424-82840D1E99A2}"/>
              </a:ext>
            </a:extLst>
          </p:cNvPr>
          <p:cNvSpPr/>
          <p:nvPr/>
        </p:nvSpPr>
        <p:spPr>
          <a:xfrm>
            <a:off x="0" y="6204857"/>
            <a:ext cx="3479074" cy="65314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7AA6A5-9698-4827-ACA0-00DD0D638097}"/>
              </a:ext>
            </a:extLst>
          </p:cNvPr>
          <p:cNvSpPr txBox="1"/>
          <p:nvPr/>
        </p:nvSpPr>
        <p:spPr>
          <a:xfrm>
            <a:off x="80554" y="6396335"/>
            <a:ext cx="3317966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3714615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54"/>
          <p:cNvSpPr/>
          <p:nvPr/>
        </p:nvSpPr>
        <p:spPr>
          <a:xfrm rot="10800000" flipH="1">
            <a:off x="502415" y="688810"/>
            <a:ext cx="3478518" cy="2694934"/>
          </a:xfrm>
          <a:custGeom>
            <a:avLst/>
            <a:gdLst>
              <a:gd name="connsiteX0" fmla="*/ 0 w 7344256"/>
              <a:gd name="connsiteY0" fmla="*/ 5389868 h 5389868"/>
              <a:gd name="connsiteX1" fmla="*/ 497405 w 7344256"/>
              <a:gd name="connsiteY1" fmla="*/ 5389868 h 5389868"/>
              <a:gd name="connsiteX2" fmla="*/ 1667356 w 7344256"/>
              <a:gd name="connsiteY2" fmla="*/ 5389868 h 5389868"/>
              <a:gd name="connsiteX3" fmla="*/ 1726499 w 7344256"/>
              <a:gd name="connsiteY3" fmla="*/ 5389868 h 5389868"/>
              <a:gd name="connsiteX4" fmla="*/ 2164761 w 7344256"/>
              <a:gd name="connsiteY4" fmla="*/ 5389868 h 5389868"/>
              <a:gd name="connsiteX5" fmla="*/ 2223904 w 7344256"/>
              <a:gd name="connsiteY5" fmla="*/ 5389868 h 5389868"/>
              <a:gd name="connsiteX6" fmla="*/ 3393855 w 7344256"/>
              <a:gd name="connsiteY6" fmla="*/ 5389868 h 5389868"/>
              <a:gd name="connsiteX7" fmla="*/ 3452997 w 7344256"/>
              <a:gd name="connsiteY7" fmla="*/ 5389868 h 5389868"/>
              <a:gd name="connsiteX8" fmla="*/ 3516847 w 7344256"/>
              <a:gd name="connsiteY8" fmla="*/ 5389868 h 5389868"/>
              <a:gd name="connsiteX9" fmla="*/ 3891260 w 7344256"/>
              <a:gd name="connsiteY9" fmla="*/ 5389868 h 5389868"/>
              <a:gd name="connsiteX10" fmla="*/ 3950402 w 7344256"/>
              <a:gd name="connsiteY10" fmla="*/ 5389868 h 5389868"/>
              <a:gd name="connsiteX11" fmla="*/ 4014251 w 7344256"/>
              <a:gd name="connsiteY11" fmla="*/ 5389868 h 5389868"/>
              <a:gd name="connsiteX12" fmla="*/ 5120353 w 7344256"/>
              <a:gd name="connsiteY12" fmla="*/ 5389868 h 5389868"/>
              <a:gd name="connsiteX13" fmla="*/ 5184203 w 7344256"/>
              <a:gd name="connsiteY13" fmla="*/ 5389868 h 5389868"/>
              <a:gd name="connsiteX14" fmla="*/ 5617758 w 7344256"/>
              <a:gd name="connsiteY14" fmla="*/ 5389868 h 5389868"/>
              <a:gd name="connsiteX15" fmla="*/ 5681607 w 7344256"/>
              <a:gd name="connsiteY15" fmla="*/ 5389868 h 5389868"/>
              <a:gd name="connsiteX16" fmla="*/ 7344256 w 7344256"/>
              <a:gd name="connsiteY16" fmla="*/ 0 h 5389868"/>
              <a:gd name="connsiteX17" fmla="*/ 6846852 w 7344256"/>
              <a:gd name="connsiteY17" fmla="*/ 0 h 5389868"/>
              <a:gd name="connsiteX18" fmla="*/ 5676900 w 7344256"/>
              <a:gd name="connsiteY18" fmla="*/ 0 h 5389868"/>
              <a:gd name="connsiteX19" fmla="*/ 5617758 w 7344256"/>
              <a:gd name="connsiteY19" fmla="*/ 0 h 5389868"/>
              <a:gd name="connsiteX20" fmla="*/ 5179496 w 7344256"/>
              <a:gd name="connsiteY20" fmla="*/ 0 h 5389868"/>
              <a:gd name="connsiteX21" fmla="*/ 5120353 w 7344256"/>
              <a:gd name="connsiteY21" fmla="*/ 0 h 5389868"/>
              <a:gd name="connsiteX22" fmla="*/ 3950402 w 7344256"/>
              <a:gd name="connsiteY22" fmla="*/ 0 h 5389868"/>
              <a:gd name="connsiteX23" fmla="*/ 3891260 w 7344256"/>
              <a:gd name="connsiteY23" fmla="*/ 0 h 5389868"/>
              <a:gd name="connsiteX24" fmla="*/ 3827409 w 7344256"/>
              <a:gd name="connsiteY24" fmla="*/ 0 h 5389868"/>
              <a:gd name="connsiteX25" fmla="*/ 3452997 w 7344256"/>
              <a:gd name="connsiteY25" fmla="*/ 0 h 5389868"/>
              <a:gd name="connsiteX26" fmla="*/ 3393855 w 7344256"/>
              <a:gd name="connsiteY26" fmla="*/ 0 h 5389868"/>
              <a:gd name="connsiteX27" fmla="*/ 3330005 w 7344256"/>
              <a:gd name="connsiteY27" fmla="*/ 0 h 5389868"/>
              <a:gd name="connsiteX28" fmla="*/ 2223904 w 7344256"/>
              <a:gd name="connsiteY28" fmla="*/ 0 h 5389868"/>
              <a:gd name="connsiteX29" fmla="*/ 2160053 w 7344256"/>
              <a:gd name="connsiteY29" fmla="*/ 0 h 5389868"/>
              <a:gd name="connsiteX30" fmla="*/ 1726499 w 7344256"/>
              <a:gd name="connsiteY30" fmla="*/ 0 h 5389868"/>
              <a:gd name="connsiteX31" fmla="*/ 1662649 w 7344256"/>
              <a:gd name="connsiteY31" fmla="*/ 0 h 538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344256" h="5389868">
                <a:moveTo>
                  <a:pt x="0" y="5389868"/>
                </a:moveTo>
                <a:lnTo>
                  <a:pt x="497405" y="5389868"/>
                </a:lnTo>
                <a:lnTo>
                  <a:pt x="1667356" y="5389868"/>
                </a:lnTo>
                <a:lnTo>
                  <a:pt x="1726499" y="5389868"/>
                </a:lnTo>
                <a:lnTo>
                  <a:pt x="2164761" y="5389868"/>
                </a:lnTo>
                <a:lnTo>
                  <a:pt x="2223904" y="5389868"/>
                </a:lnTo>
                <a:lnTo>
                  <a:pt x="3393855" y="5389868"/>
                </a:lnTo>
                <a:lnTo>
                  <a:pt x="3452997" y="5389868"/>
                </a:lnTo>
                <a:lnTo>
                  <a:pt x="3516847" y="5389868"/>
                </a:lnTo>
                <a:lnTo>
                  <a:pt x="3891260" y="5389868"/>
                </a:lnTo>
                <a:lnTo>
                  <a:pt x="3950402" y="5389868"/>
                </a:lnTo>
                <a:lnTo>
                  <a:pt x="4014251" y="5389868"/>
                </a:lnTo>
                <a:lnTo>
                  <a:pt x="5120353" y="5389868"/>
                </a:lnTo>
                <a:lnTo>
                  <a:pt x="5184203" y="5389868"/>
                </a:lnTo>
                <a:lnTo>
                  <a:pt x="5617758" y="5389868"/>
                </a:lnTo>
                <a:lnTo>
                  <a:pt x="5681607" y="5389868"/>
                </a:lnTo>
                <a:lnTo>
                  <a:pt x="7344256" y="0"/>
                </a:lnTo>
                <a:lnTo>
                  <a:pt x="6846852" y="0"/>
                </a:lnTo>
                <a:lnTo>
                  <a:pt x="5676900" y="0"/>
                </a:lnTo>
                <a:lnTo>
                  <a:pt x="5617758" y="0"/>
                </a:lnTo>
                <a:lnTo>
                  <a:pt x="5179496" y="0"/>
                </a:lnTo>
                <a:lnTo>
                  <a:pt x="5120353" y="0"/>
                </a:lnTo>
                <a:lnTo>
                  <a:pt x="3950402" y="0"/>
                </a:lnTo>
                <a:lnTo>
                  <a:pt x="3891260" y="0"/>
                </a:lnTo>
                <a:lnTo>
                  <a:pt x="3827409" y="0"/>
                </a:lnTo>
                <a:lnTo>
                  <a:pt x="3452997" y="0"/>
                </a:lnTo>
                <a:lnTo>
                  <a:pt x="3393855" y="0"/>
                </a:lnTo>
                <a:lnTo>
                  <a:pt x="3330005" y="0"/>
                </a:lnTo>
                <a:lnTo>
                  <a:pt x="2223904" y="0"/>
                </a:lnTo>
                <a:lnTo>
                  <a:pt x="2160053" y="0"/>
                </a:lnTo>
                <a:lnTo>
                  <a:pt x="1726499" y="0"/>
                </a:lnTo>
                <a:lnTo>
                  <a:pt x="166264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56" name="Freeform 55"/>
          <p:cNvSpPr/>
          <p:nvPr/>
        </p:nvSpPr>
        <p:spPr>
          <a:xfrm rot="10800000" flipH="1">
            <a:off x="3283352" y="685800"/>
            <a:ext cx="3478518" cy="2694934"/>
          </a:xfrm>
          <a:custGeom>
            <a:avLst/>
            <a:gdLst>
              <a:gd name="connsiteX0" fmla="*/ 0 w 7344256"/>
              <a:gd name="connsiteY0" fmla="*/ 5389868 h 5389868"/>
              <a:gd name="connsiteX1" fmla="*/ 497405 w 7344256"/>
              <a:gd name="connsiteY1" fmla="*/ 5389868 h 5389868"/>
              <a:gd name="connsiteX2" fmla="*/ 1667356 w 7344256"/>
              <a:gd name="connsiteY2" fmla="*/ 5389868 h 5389868"/>
              <a:gd name="connsiteX3" fmla="*/ 1726499 w 7344256"/>
              <a:gd name="connsiteY3" fmla="*/ 5389868 h 5389868"/>
              <a:gd name="connsiteX4" fmla="*/ 2164761 w 7344256"/>
              <a:gd name="connsiteY4" fmla="*/ 5389868 h 5389868"/>
              <a:gd name="connsiteX5" fmla="*/ 2223904 w 7344256"/>
              <a:gd name="connsiteY5" fmla="*/ 5389868 h 5389868"/>
              <a:gd name="connsiteX6" fmla="*/ 3393855 w 7344256"/>
              <a:gd name="connsiteY6" fmla="*/ 5389868 h 5389868"/>
              <a:gd name="connsiteX7" fmla="*/ 3452997 w 7344256"/>
              <a:gd name="connsiteY7" fmla="*/ 5389868 h 5389868"/>
              <a:gd name="connsiteX8" fmla="*/ 3516847 w 7344256"/>
              <a:gd name="connsiteY8" fmla="*/ 5389868 h 5389868"/>
              <a:gd name="connsiteX9" fmla="*/ 3891260 w 7344256"/>
              <a:gd name="connsiteY9" fmla="*/ 5389868 h 5389868"/>
              <a:gd name="connsiteX10" fmla="*/ 3950402 w 7344256"/>
              <a:gd name="connsiteY10" fmla="*/ 5389868 h 5389868"/>
              <a:gd name="connsiteX11" fmla="*/ 4014251 w 7344256"/>
              <a:gd name="connsiteY11" fmla="*/ 5389868 h 5389868"/>
              <a:gd name="connsiteX12" fmla="*/ 5120353 w 7344256"/>
              <a:gd name="connsiteY12" fmla="*/ 5389868 h 5389868"/>
              <a:gd name="connsiteX13" fmla="*/ 5184203 w 7344256"/>
              <a:gd name="connsiteY13" fmla="*/ 5389868 h 5389868"/>
              <a:gd name="connsiteX14" fmla="*/ 5617758 w 7344256"/>
              <a:gd name="connsiteY14" fmla="*/ 5389868 h 5389868"/>
              <a:gd name="connsiteX15" fmla="*/ 5681607 w 7344256"/>
              <a:gd name="connsiteY15" fmla="*/ 5389868 h 5389868"/>
              <a:gd name="connsiteX16" fmla="*/ 7344256 w 7344256"/>
              <a:gd name="connsiteY16" fmla="*/ 0 h 5389868"/>
              <a:gd name="connsiteX17" fmla="*/ 6846852 w 7344256"/>
              <a:gd name="connsiteY17" fmla="*/ 0 h 5389868"/>
              <a:gd name="connsiteX18" fmla="*/ 5676900 w 7344256"/>
              <a:gd name="connsiteY18" fmla="*/ 0 h 5389868"/>
              <a:gd name="connsiteX19" fmla="*/ 5617758 w 7344256"/>
              <a:gd name="connsiteY19" fmla="*/ 0 h 5389868"/>
              <a:gd name="connsiteX20" fmla="*/ 5179496 w 7344256"/>
              <a:gd name="connsiteY20" fmla="*/ 0 h 5389868"/>
              <a:gd name="connsiteX21" fmla="*/ 5120353 w 7344256"/>
              <a:gd name="connsiteY21" fmla="*/ 0 h 5389868"/>
              <a:gd name="connsiteX22" fmla="*/ 3950402 w 7344256"/>
              <a:gd name="connsiteY22" fmla="*/ 0 h 5389868"/>
              <a:gd name="connsiteX23" fmla="*/ 3891260 w 7344256"/>
              <a:gd name="connsiteY23" fmla="*/ 0 h 5389868"/>
              <a:gd name="connsiteX24" fmla="*/ 3827409 w 7344256"/>
              <a:gd name="connsiteY24" fmla="*/ 0 h 5389868"/>
              <a:gd name="connsiteX25" fmla="*/ 3452997 w 7344256"/>
              <a:gd name="connsiteY25" fmla="*/ 0 h 5389868"/>
              <a:gd name="connsiteX26" fmla="*/ 3393855 w 7344256"/>
              <a:gd name="connsiteY26" fmla="*/ 0 h 5389868"/>
              <a:gd name="connsiteX27" fmla="*/ 3330005 w 7344256"/>
              <a:gd name="connsiteY27" fmla="*/ 0 h 5389868"/>
              <a:gd name="connsiteX28" fmla="*/ 2223904 w 7344256"/>
              <a:gd name="connsiteY28" fmla="*/ 0 h 5389868"/>
              <a:gd name="connsiteX29" fmla="*/ 2160053 w 7344256"/>
              <a:gd name="connsiteY29" fmla="*/ 0 h 5389868"/>
              <a:gd name="connsiteX30" fmla="*/ 1726499 w 7344256"/>
              <a:gd name="connsiteY30" fmla="*/ 0 h 5389868"/>
              <a:gd name="connsiteX31" fmla="*/ 1662649 w 7344256"/>
              <a:gd name="connsiteY31" fmla="*/ 0 h 538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344256" h="5389868">
                <a:moveTo>
                  <a:pt x="0" y="5389868"/>
                </a:moveTo>
                <a:lnTo>
                  <a:pt x="497405" y="5389868"/>
                </a:lnTo>
                <a:lnTo>
                  <a:pt x="1667356" y="5389868"/>
                </a:lnTo>
                <a:lnTo>
                  <a:pt x="1726499" y="5389868"/>
                </a:lnTo>
                <a:lnTo>
                  <a:pt x="2164761" y="5389868"/>
                </a:lnTo>
                <a:lnTo>
                  <a:pt x="2223904" y="5389868"/>
                </a:lnTo>
                <a:lnTo>
                  <a:pt x="3393855" y="5389868"/>
                </a:lnTo>
                <a:lnTo>
                  <a:pt x="3452997" y="5389868"/>
                </a:lnTo>
                <a:lnTo>
                  <a:pt x="3516847" y="5389868"/>
                </a:lnTo>
                <a:lnTo>
                  <a:pt x="3891260" y="5389868"/>
                </a:lnTo>
                <a:lnTo>
                  <a:pt x="3950402" y="5389868"/>
                </a:lnTo>
                <a:lnTo>
                  <a:pt x="4014251" y="5389868"/>
                </a:lnTo>
                <a:lnTo>
                  <a:pt x="5120353" y="5389868"/>
                </a:lnTo>
                <a:lnTo>
                  <a:pt x="5184203" y="5389868"/>
                </a:lnTo>
                <a:lnTo>
                  <a:pt x="5617758" y="5389868"/>
                </a:lnTo>
                <a:lnTo>
                  <a:pt x="5681607" y="5389868"/>
                </a:lnTo>
                <a:lnTo>
                  <a:pt x="7344256" y="0"/>
                </a:lnTo>
                <a:lnTo>
                  <a:pt x="6846852" y="0"/>
                </a:lnTo>
                <a:lnTo>
                  <a:pt x="5676900" y="0"/>
                </a:lnTo>
                <a:lnTo>
                  <a:pt x="5617758" y="0"/>
                </a:lnTo>
                <a:lnTo>
                  <a:pt x="5179496" y="0"/>
                </a:lnTo>
                <a:lnTo>
                  <a:pt x="5120353" y="0"/>
                </a:lnTo>
                <a:lnTo>
                  <a:pt x="3950402" y="0"/>
                </a:lnTo>
                <a:lnTo>
                  <a:pt x="3891260" y="0"/>
                </a:lnTo>
                <a:lnTo>
                  <a:pt x="3827409" y="0"/>
                </a:lnTo>
                <a:lnTo>
                  <a:pt x="3452997" y="0"/>
                </a:lnTo>
                <a:lnTo>
                  <a:pt x="3393855" y="0"/>
                </a:lnTo>
                <a:lnTo>
                  <a:pt x="3330005" y="0"/>
                </a:lnTo>
                <a:lnTo>
                  <a:pt x="2223904" y="0"/>
                </a:lnTo>
                <a:lnTo>
                  <a:pt x="2160053" y="0"/>
                </a:lnTo>
                <a:lnTo>
                  <a:pt x="1726499" y="0"/>
                </a:lnTo>
                <a:lnTo>
                  <a:pt x="166264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59" name="Freeform 58"/>
          <p:cNvSpPr/>
          <p:nvPr/>
        </p:nvSpPr>
        <p:spPr>
          <a:xfrm rot="10800000">
            <a:off x="3283352" y="3483028"/>
            <a:ext cx="3478518" cy="2694934"/>
          </a:xfrm>
          <a:custGeom>
            <a:avLst/>
            <a:gdLst>
              <a:gd name="connsiteX0" fmla="*/ 0 w 7344256"/>
              <a:gd name="connsiteY0" fmla="*/ 5389868 h 5389868"/>
              <a:gd name="connsiteX1" fmla="*/ 497405 w 7344256"/>
              <a:gd name="connsiteY1" fmla="*/ 5389868 h 5389868"/>
              <a:gd name="connsiteX2" fmla="*/ 1667356 w 7344256"/>
              <a:gd name="connsiteY2" fmla="*/ 5389868 h 5389868"/>
              <a:gd name="connsiteX3" fmla="*/ 1726499 w 7344256"/>
              <a:gd name="connsiteY3" fmla="*/ 5389868 h 5389868"/>
              <a:gd name="connsiteX4" fmla="*/ 2164761 w 7344256"/>
              <a:gd name="connsiteY4" fmla="*/ 5389868 h 5389868"/>
              <a:gd name="connsiteX5" fmla="*/ 2223904 w 7344256"/>
              <a:gd name="connsiteY5" fmla="*/ 5389868 h 5389868"/>
              <a:gd name="connsiteX6" fmla="*/ 3393855 w 7344256"/>
              <a:gd name="connsiteY6" fmla="*/ 5389868 h 5389868"/>
              <a:gd name="connsiteX7" fmla="*/ 3452997 w 7344256"/>
              <a:gd name="connsiteY7" fmla="*/ 5389868 h 5389868"/>
              <a:gd name="connsiteX8" fmla="*/ 3516847 w 7344256"/>
              <a:gd name="connsiteY8" fmla="*/ 5389868 h 5389868"/>
              <a:gd name="connsiteX9" fmla="*/ 3891260 w 7344256"/>
              <a:gd name="connsiteY9" fmla="*/ 5389868 h 5389868"/>
              <a:gd name="connsiteX10" fmla="*/ 3950402 w 7344256"/>
              <a:gd name="connsiteY10" fmla="*/ 5389868 h 5389868"/>
              <a:gd name="connsiteX11" fmla="*/ 4014251 w 7344256"/>
              <a:gd name="connsiteY11" fmla="*/ 5389868 h 5389868"/>
              <a:gd name="connsiteX12" fmla="*/ 5120353 w 7344256"/>
              <a:gd name="connsiteY12" fmla="*/ 5389868 h 5389868"/>
              <a:gd name="connsiteX13" fmla="*/ 5184203 w 7344256"/>
              <a:gd name="connsiteY13" fmla="*/ 5389868 h 5389868"/>
              <a:gd name="connsiteX14" fmla="*/ 5617758 w 7344256"/>
              <a:gd name="connsiteY14" fmla="*/ 5389868 h 5389868"/>
              <a:gd name="connsiteX15" fmla="*/ 5681607 w 7344256"/>
              <a:gd name="connsiteY15" fmla="*/ 5389868 h 5389868"/>
              <a:gd name="connsiteX16" fmla="*/ 7344256 w 7344256"/>
              <a:gd name="connsiteY16" fmla="*/ 0 h 5389868"/>
              <a:gd name="connsiteX17" fmla="*/ 6846852 w 7344256"/>
              <a:gd name="connsiteY17" fmla="*/ 0 h 5389868"/>
              <a:gd name="connsiteX18" fmla="*/ 5676900 w 7344256"/>
              <a:gd name="connsiteY18" fmla="*/ 0 h 5389868"/>
              <a:gd name="connsiteX19" fmla="*/ 5617758 w 7344256"/>
              <a:gd name="connsiteY19" fmla="*/ 0 h 5389868"/>
              <a:gd name="connsiteX20" fmla="*/ 5179496 w 7344256"/>
              <a:gd name="connsiteY20" fmla="*/ 0 h 5389868"/>
              <a:gd name="connsiteX21" fmla="*/ 5120353 w 7344256"/>
              <a:gd name="connsiteY21" fmla="*/ 0 h 5389868"/>
              <a:gd name="connsiteX22" fmla="*/ 3950402 w 7344256"/>
              <a:gd name="connsiteY22" fmla="*/ 0 h 5389868"/>
              <a:gd name="connsiteX23" fmla="*/ 3891260 w 7344256"/>
              <a:gd name="connsiteY23" fmla="*/ 0 h 5389868"/>
              <a:gd name="connsiteX24" fmla="*/ 3827409 w 7344256"/>
              <a:gd name="connsiteY24" fmla="*/ 0 h 5389868"/>
              <a:gd name="connsiteX25" fmla="*/ 3452997 w 7344256"/>
              <a:gd name="connsiteY25" fmla="*/ 0 h 5389868"/>
              <a:gd name="connsiteX26" fmla="*/ 3393855 w 7344256"/>
              <a:gd name="connsiteY26" fmla="*/ 0 h 5389868"/>
              <a:gd name="connsiteX27" fmla="*/ 3330005 w 7344256"/>
              <a:gd name="connsiteY27" fmla="*/ 0 h 5389868"/>
              <a:gd name="connsiteX28" fmla="*/ 2223904 w 7344256"/>
              <a:gd name="connsiteY28" fmla="*/ 0 h 5389868"/>
              <a:gd name="connsiteX29" fmla="*/ 2160053 w 7344256"/>
              <a:gd name="connsiteY29" fmla="*/ 0 h 5389868"/>
              <a:gd name="connsiteX30" fmla="*/ 1726499 w 7344256"/>
              <a:gd name="connsiteY30" fmla="*/ 0 h 5389868"/>
              <a:gd name="connsiteX31" fmla="*/ 1662649 w 7344256"/>
              <a:gd name="connsiteY31" fmla="*/ 0 h 538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344256" h="5389868">
                <a:moveTo>
                  <a:pt x="0" y="5389868"/>
                </a:moveTo>
                <a:lnTo>
                  <a:pt x="497405" y="5389868"/>
                </a:lnTo>
                <a:lnTo>
                  <a:pt x="1667356" y="5389868"/>
                </a:lnTo>
                <a:lnTo>
                  <a:pt x="1726499" y="5389868"/>
                </a:lnTo>
                <a:lnTo>
                  <a:pt x="2164761" y="5389868"/>
                </a:lnTo>
                <a:lnTo>
                  <a:pt x="2223904" y="5389868"/>
                </a:lnTo>
                <a:lnTo>
                  <a:pt x="3393855" y="5389868"/>
                </a:lnTo>
                <a:lnTo>
                  <a:pt x="3452997" y="5389868"/>
                </a:lnTo>
                <a:lnTo>
                  <a:pt x="3516847" y="5389868"/>
                </a:lnTo>
                <a:lnTo>
                  <a:pt x="3891260" y="5389868"/>
                </a:lnTo>
                <a:lnTo>
                  <a:pt x="3950402" y="5389868"/>
                </a:lnTo>
                <a:lnTo>
                  <a:pt x="4014251" y="5389868"/>
                </a:lnTo>
                <a:lnTo>
                  <a:pt x="5120353" y="5389868"/>
                </a:lnTo>
                <a:lnTo>
                  <a:pt x="5184203" y="5389868"/>
                </a:lnTo>
                <a:lnTo>
                  <a:pt x="5617758" y="5389868"/>
                </a:lnTo>
                <a:lnTo>
                  <a:pt x="5681607" y="5389868"/>
                </a:lnTo>
                <a:lnTo>
                  <a:pt x="7344256" y="0"/>
                </a:lnTo>
                <a:lnTo>
                  <a:pt x="6846852" y="0"/>
                </a:lnTo>
                <a:lnTo>
                  <a:pt x="5676900" y="0"/>
                </a:lnTo>
                <a:lnTo>
                  <a:pt x="5617758" y="0"/>
                </a:lnTo>
                <a:lnTo>
                  <a:pt x="5179496" y="0"/>
                </a:lnTo>
                <a:lnTo>
                  <a:pt x="5120353" y="0"/>
                </a:lnTo>
                <a:lnTo>
                  <a:pt x="3950402" y="0"/>
                </a:lnTo>
                <a:lnTo>
                  <a:pt x="3891260" y="0"/>
                </a:lnTo>
                <a:lnTo>
                  <a:pt x="3827409" y="0"/>
                </a:lnTo>
                <a:lnTo>
                  <a:pt x="3452997" y="0"/>
                </a:lnTo>
                <a:lnTo>
                  <a:pt x="3393855" y="0"/>
                </a:lnTo>
                <a:lnTo>
                  <a:pt x="3330005" y="0"/>
                </a:lnTo>
                <a:lnTo>
                  <a:pt x="2223904" y="0"/>
                </a:lnTo>
                <a:lnTo>
                  <a:pt x="2160053" y="0"/>
                </a:lnTo>
                <a:lnTo>
                  <a:pt x="1726499" y="0"/>
                </a:lnTo>
                <a:lnTo>
                  <a:pt x="166264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0" name="Freeform 59"/>
          <p:cNvSpPr/>
          <p:nvPr/>
        </p:nvSpPr>
        <p:spPr>
          <a:xfrm rot="10800000">
            <a:off x="502415" y="3462469"/>
            <a:ext cx="3478518" cy="2694934"/>
          </a:xfrm>
          <a:custGeom>
            <a:avLst/>
            <a:gdLst>
              <a:gd name="connsiteX0" fmla="*/ 0 w 7344256"/>
              <a:gd name="connsiteY0" fmla="*/ 5389868 h 5389868"/>
              <a:gd name="connsiteX1" fmla="*/ 497405 w 7344256"/>
              <a:gd name="connsiteY1" fmla="*/ 5389868 h 5389868"/>
              <a:gd name="connsiteX2" fmla="*/ 1667356 w 7344256"/>
              <a:gd name="connsiteY2" fmla="*/ 5389868 h 5389868"/>
              <a:gd name="connsiteX3" fmla="*/ 1726499 w 7344256"/>
              <a:gd name="connsiteY3" fmla="*/ 5389868 h 5389868"/>
              <a:gd name="connsiteX4" fmla="*/ 2164761 w 7344256"/>
              <a:gd name="connsiteY4" fmla="*/ 5389868 h 5389868"/>
              <a:gd name="connsiteX5" fmla="*/ 2223904 w 7344256"/>
              <a:gd name="connsiteY5" fmla="*/ 5389868 h 5389868"/>
              <a:gd name="connsiteX6" fmla="*/ 3393855 w 7344256"/>
              <a:gd name="connsiteY6" fmla="*/ 5389868 h 5389868"/>
              <a:gd name="connsiteX7" fmla="*/ 3452997 w 7344256"/>
              <a:gd name="connsiteY7" fmla="*/ 5389868 h 5389868"/>
              <a:gd name="connsiteX8" fmla="*/ 3516847 w 7344256"/>
              <a:gd name="connsiteY8" fmla="*/ 5389868 h 5389868"/>
              <a:gd name="connsiteX9" fmla="*/ 3891260 w 7344256"/>
              <a:gd name="connsiteY9" fmla="*/ 5389868 h 5389868"/>
              <a:gd name="connsiteX10" fmla="*/ 3950402 w 7344256"/>
              <a:gd name="connsiteY10" fmla="*/ 5389868 h 5389868"/>
              <a:gd name="connsiteX11" fmla="*/ 4014251 w 7344256"/>
              <a:gd name="connsiteY11" fmla="*/ 5389868 h 5389868"/>
              <a:gd name="connsiteX12" fmla="*/ 5120353 w 7344256"/>
              <a:gd name="connsiteY12" fmla="*/ 5389868 h 5389868"/>
              <a:gd name="connsiteX13" fmla="*/ 5184203 w 7344256"/>
              <a:gd name="connsiteY13" fmla="*/ 5389868 h 5389868"/>
              <a:gd name="connsiteX14" fmla="*/ 5617758 w 7344256"/>
              <a:gd name="connsiteY14" fmla="*/ 5389868 h 5389868"/>
              <a:gd name="connsiteX15" fmla="*/ 5681607 w 7344256"/>
              <a:gd name="connsiteY15" fmla="*/ 5389868 h 5389868"/>
              <a:gd name="connsiteX16" fmla="*/ 7344256 w 7344256"/>
              <a:gd name="connsiteY16" fmla="*/ 0 h 5389868"/>
              <a:gd name="connsiteX17" fmla="*/ 6846852 w 7344256"/>
              <a:gd name="connsiteY17" fmla="*/ 0 h 5389868"/>
              <a:gd name="connsiteX18" fmla="*/ 5676900 w 7344256"/>
              <a:gd name="connsiteY18" fmla="*/ 0 h 5389868"/>
              <a:gd name="connsiteX19" fmla="*/ 5617758 w 7344256"/>
              <a:gd name="connsiteY19" fmla="*/ 0 h 5389868"/>
              <a:gd name="connsiteX20" fmla="*/ 5179496 w 7344256"/>
              <a:gd name="connsiteY20" fmla="*/ 0 h 5389868"/>
              <a:gd name="connsiteX21" fmla="*/ 5120353 w 7344256"/>
              <a:gd name="connsiteY21" fmla="*/ 0 h 5389868"/>
              <a:gd name="connsiteX22" fmla="*/ 3950402 w 7344256"/>
              <a:gd name="connsiteY22" fmla="*/ 0 h 5389868"/>
              <a:gd name="connsiteX23" fmla="*/ 3891260 w 7344256"/>
              <a:gd name="connsiteY23" fmla="*/ 0 h 5389868"/>
              <a:gd name="connsiteX24" fmla="*/ 3827409 w 7344256"/>
              <a:gd name="connsiteY24" fmla="*/ 0 h 5389868"/>
              <a:gd name="connsiteX25" fmla="*/ 3452997 w 7344256"/>
              <a:gd name="connsiteY25" fmla="*/ 0 h 5389868"/>
              <a:gd name="connsiteX26" fmla="*/ 3393855 w 7344256"/>
              <a:gd name="connsiteY26" fmla="*/ 0 h 5389868"/>
              <a:gd name="connsiteX27" fmla="*/ 3330005 w 7344256"/>
              <a:gd name="connsiteY27" fmla="*/ 0 h 5389868"/>
              <a:gd name="connsiteX28" fmla="*/ 2223904 w 7344256"/>
              <a:gd name="connsiteY28" fmla="*/ 0 h 5389868"/>
              <a:gd name="connsiteX29" fmla="*/ 2160053 w 7344256"/>
              <a:gd name="connsiteY29" fmla="*/ 0 h 5389868"/>
              <a:gd name="connsiteX30" fmla="*/ 1726499 w 7344256"/>
              <a:gd name="connsiteY30" fmla="*/ 0 h 5389868"/>
              <a:gd name="connsiteX31" fmla="*/ 1662649 w 7344256"/>
              <a:gd name="connsiteY31" fmla="*/ 0 h 538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344256" h="5389868">
                <a:moveTo>
                  <a:pt x="0" y="5389868"/>
                </a:moveTo>
                <a:lnTo>
                  <a:pt x="497405" y="5389868"/>
                </a:lnTo>
                <a:lnTo>
                  <a:pt x="1667356" y="5389868"/>
                </a:lnTo>
                <a:lnTo>
                  <a:pt x="1726499" y="5389868"/>
                </a:lnTo>
                <a:lnTo>
                  <a:pt x="2164761" y="5389868"/>
                </a:lnTo>
                <a:lnTo>
                  <a:pt x="2223904" y="5389868"/>
                </a:lnTo>
                <a:lnTo>
                  <a:pt x="3393855" y="5389868"/>
                </a:lnTo>
                <a:lnTo>
                  <a:pt x="3452997" y="5389868"/>
                </a:lnTo>
                <a:lnTo>
                  <a:pt x="3516847" y="5389868"/>
                </a:lnTo>
                <a:lnTo>
                  <a:pt x="3891260" y="5389868"/>
                </a:lnTo>
                <a:lnTo>
                  <a:pt x="3950402" y="5389868"/>
                </a:lnTo>
                <a:lnTo>
                  <a:pt x="4014251" y="5389868"/>
                </a:lnTo>
                <a:lnTo>
                  <a:pt x="5120353" y="5389868"/>
                </a:lnTo>
                <a:lnTo>
                  <a:pt x="5184203" y="5389868"/>
                </a:lnTo>
                <a:lnTo>
                  <a:pt x="5617758" y="5389868"/>
                </a:lnTo>
                <a:lnTo>
                  <a:pt x="5681607" y="5389868"/>
                </a:lnTo>
                <a:lnTo>
                  <a:pt x="7344256" y="0"/>
                </a:lnTo>
                <a:lnTo>
                  <a:pt x="6846852" y="0"/>
                </a:lnTo>
                <a:lnTo>
                  <a:pt x="5676900" y="0"/>
                </a:lnTo>
                <a:lnTo>
                  <a:pt x="5617758" y="0"/>
                </a:lnTo>
                <a:lnTo>
                  <a:pt x="5179496" y="0"/>
                </a:lnTo>
                <a:lnTo>
                  <a:pt x="5120353" y="0"/>
                </a:lnTo>
                <a:lnTo>
                  <a:pt x="3950402" y="0"/>
                </a:lnTo>
                <a:lnTo>
                  <a:pt x="3891260" y="0"/>
                </a:lnTo>
                <a:lnTo>
                  <a:pt x="3827409" y="0"/>
                </a:lnTo>
                <a:lnTo>
                  <a:pt x="3452997" y="0"/>
                </a:lnTo>
                <a:lnTo>
                  <a:pt x="3393855" y="0"/>
                </a:lnTo>
                <a:lnTo>
                  <a:pt x="3330005" y="0"/>
                </a:lnTo>
                <a:lnTo>
                  <a:pt x="2223904" y="0"/>
                </a:lnTo>
                <a:lnTo>
                  <a:pt x="2160053" y="0"/>
                </a:lnTo>
                <a:lnTo>
                  <a:pt x="1726499" y="0"/>
                </a:lnTo>
                <a:lnTo>
                  <a:pt x="166264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022CC04B-A2E5-4D35-8121-0A7A52570BAE}"/>
              </a:ext>
            </a:extLst>
          </p:cNvPr>
          <p:cNvSpPr txBox="1">
            <a:spLocks/>
          </p:cNvSpPr>
          <p:nvPr/>
        </p:nvSpPr>
        <p:spPr>
          <a:xfrm>
            <a:off x="1032646" y="2080383"/>
            <a:ext cx="2829749" cy="128721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Object detection and Age, gender prediction system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6F20B3C-CC2B-4ECB-B4F4-626C5223301D}"/>
              </a:ext>
            </a:extLst>
          </p:cNvPr>
          <p:cNvSpPr txBox="1">
            <a:spLocks/>
          </p:cNvSpPr>
          <p:nvPr/>
        </p:nvSpPr>
        <p:spPr>
          <a:xfrm>
            <a:off x="3837989" y="2138405"/>
            <a:ext cx="2829749" cy="87171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Recommendation system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10F10A47-1A61-4B8C-AC69-EACD8E11A320}"/>
              </a:ext>
            </a:extLst>
          </p:cNvPr>
          <p:cNvSpPr txBox="1">
            <a:spLocks/>
          </p:cNvSpPr>
          <p:nvPr/>
        </p:nvSpPr>
        <p:spPr>
          <a:xfrm>
            <a:off x="630460" y="4693635"/>
            <a:ext cx="2829749" cy="128721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Human emotions detection &amp; feedback generation system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66E9ABA4-D4F8-45EC-B379-3E30962AF2F8}"/>
              </a:ext>
            </a:extLst>
          </p:cNvPr>
          <p:cNvSpPr txBox="1">
            <a:spLocks/>
          </p:cNvSpPr>
          <p:nvPr/>
        </p:nvSpPr>
        <p:spPr>
          <a:xfrm>
            <a:off x="3498195" y="4940509"/>
            <a:ext cx="2829749" cy="87171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Blockchain based data securing system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38BA0CB-A992-4A93-90FF-DAB11333D294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4DD07D-AC49-4A2D-A6D4-8506342D2811}"/>
              </a:ext>
            </a:extLst>
          </p:cNvPr>
          <p:cNvSpPr/>
          <p:nvPr/>
        </p:nvSpPr>
        <p:spPr>
          <a:xfrm>
            <a:off x="0" y="6635788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7BD89D-44A2-4D5D-8209-7697356EE27D}"/>
              </a:ext>
            </a:extLst>
          </p:cNvPr>
          <p:cNvSpPr txBox="1"/>
          <p:nvPr/>
        </p:nvSpPr>
        <p:spPr>
          <a:xfrm>
            <a:off x="7692057" y="2138405"/>
            <a:ext cx="462621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2"/>
                </a:solidFill>
              </a:rPr>
              <a:t>Individual Research Components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4750633-7709-462A-B038-DEF67C8747B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36" y="1033349"/>
            <a:ext cx="870478" cy="8704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2F8368-084A-4C28-B575-25A6187D60B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581" y="3893298"/>
            <a:ext cx="944917" cy="94491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798F7AD-42C2-4921-80AA-6A5D20C9E3F1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146" y="3721579"/>
            <a:ext cx="965873" cy="965873"/>
          </a:xfrm>
          <a:prstGeom prst="rect">
            <a:avLst/>
          </a:prstGeom>
          <a:noFill/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53E4AE8-8F32-4CC4-BEC4-B9DB28ECC064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214" y="1045778"/>
            <a:ext cx="1034605" cy="10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46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 sz="1400">
              <a:solidFill>
                <a:schemeClr val="bg1"/>
              </a:solidFill>
              <a:ea typeface="+mn-lt"/>
              <a:cs typeface="+mn-lt"/>
            </a:endParaRPr>
          </a:p>
          <a:p>
            <a:endParaRPr lang="en-US" sz="1400">
              <a:ea typeface="+mn-lt"/>
              <a:cs typeface="+mn-lt"/>
            </a:endParaRPr>
          </a:p>
          <a:p>
            <a:endParaRPr lang="en-US" sz="1400">
              <a:ea typeface="+mn-lt"/>
              <a:cs typeface="+mn-lt"/>
            </a:endParaRPr>
          </a:p>
          <a:p>
            <a:endParaRPr lang="en-US" sz="1400">
              <a:solidFill>
                <a:schemeClr val="bg1"/>
              </a:solidFill>
              <a:ea typeface="+mn-lt"/>
              <a:cs typeface="+mn-lt"/>
            </a:endParaRPr>
          </a:p>
          <a:p>
            <a:endParaRPr lang="en-US" sz="1400">
              <a:solidFill>
                <a:schemeClr val="bg1"/>
              </a:solidFill>
              <a:cs typeface="Calibri" panose="020F0502020204030204"/>
            </a:endParaRP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38903" y="595602"/>
            <a:ext cx="2064196" cy="51649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REFERENCES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610D9F-C2F5-42BB-AE63-CCD6B5EA2874}"/>
              </a:ext>
            </a:extLst>
          </p:cNvPr>
          <p:cNvSpPr txBox="1"/>
          <p:nvPr/>
        </p:nvSpPr>
        <p:spPr>
          <a:xfrm>
            <a:off x="2501590" y="2096429"/>
            <a:ext cx="8420816" cy="2462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[1] </a:t>
            </a:r>
            <a:r>
              <a:rPr lang="en-US" sz="1400">
                <a:ea typeface="+mn-lt"/>
                <a:cs typeface="+mn-lt"/>
              </a:rPr>
              <a:t> </a:t>
            </a:r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Q. Mao, M. Dong, Z. Huang and Y. Zhan, "Learning Salient Features for Speech Emotion Recognition Using Convolutional Neural Networks," in IEEE Transactions on Multimedia, vol. 16, no. 8, pp. 2203-2213, Dec. 2014, doi: 10.1109/TMM.2014.2360798.</a:t>
            </a:r>
          </a:p>
          <a:p>
            <a:endParaRPr lang="en-US" sz="1400">
              <a:solidFill>
                <a:schemeClr val="bg1"/>
              </a:solidFill>
              <a:cs typeface="Calibri"/>
            </a:endParaRPr>
          </a:p>
          <a:p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[2] H. Zhang, A. Jolfaei and M. Alazab, "A Face Emotion Recognition Method Using Convolutional Neural Network and Image Edge Computing," in IEEE Access, vol. 7, pp. 159081-159089, 2019, doi: 10.1109/ACCESS.2019.2949741.</a:t>
            </a:r>
          </a:p>
          <a:p>
            <a:endParaRPr lang="en-US" sz="1400">
              <a:solidFill>
                <a:schemeClr val="bg1"/>
              </a:solidFill>
              <a:cs typeface="Calibri"/>
            </a:endParaRPr>
          </a:p>
          <a:p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[3] E. J. A. P. C. Chathumali and S. Thelijjagoda, "Detecting human emotions on Facebook comments," 2020 International Research Conference on Smart Computing and Systems Engineering (SCSE), Colombo, Sri Lanka, 2020, pp. 124-128, doi: 10.1109/SCSE49731.2020.9313015.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</p:txBody>
      </p:sp>
      <p:sp>
        <p:nvSpPr>
          <p:cNvPr id="9" name="Flowchart: Off-page Connector 2">
            <a:extLst>
              <a:ext uri="{FF2B5EF4-FFF2-40B4-BE49-F238E27FC236}">
                <a16:creationId xmlns:a16="http://schemas.microsoft.com/office/drawing/2014/main" id="{E2BC5C45-9DEC-4B9B-8D0B-74FC3924595C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5F1769B-2CAA-422D-9DE0-76AD5C267CC4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184740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-7913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754808" y="2964864"/>
            <a:ext cx="951726" cy="646134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9101C3-D6D1-47A2-B32B-47C680D1E5DE}"/>
              </a:ext>
            </a:extLst>
          </p:cNvPr>
          <p:cNvSpPr txBox="1">
            <a:spLocks/>
          </p:cNvSpPr>
          <p:nvPr/>
        </p:nvSpPr>
        <p:spPr>
          <a:xfrm>
            <a:off x="2068435" y="5860562"/>
            <a:ext cx="3860231" cy="49667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B72FF-461C-4F27-8207-2BD6F30AA319}"/>
              </a:ext>
            </a:extLst>
          </p:cNvPr>
          <p:cNvSpPr txBox="1"/>
          <p:nvPr/>
        </p:nvSpPr>
        <p:spPr>
          <a:xfrm flipH="1">
            <a:off x="2296546" y="1418408"/>
            <a:ext cx="9036738" cy="35702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Blockchain Based Data Securing System</a:t>
            </a: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Why privacy of the user is important ?</a:t>
            </a:r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blockchain ?</a:t>
            </a: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Current use of blockchain.</a:t>
            </a:r>
          </a:p>
          <a:p>
            <a:endParaRPr lang="en-US" b="1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4C21B5FB-6E92-4946-A486-3A42F0B2A977}"/>
              </a:ext>
            </a:extLst>
          </p:cNvPr>
          <p:cNvSpPr/>
          <p:nvPr/>
        </p:nvSpPr>
        <p:spPr>
          <a:xfrm rot="5400000">
            <a:off x="87924" y="-8791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06088-26DE-4F21-BD92-6C3FFCE7406C}"/>
              </a:ext>
            </a:extLst>
          </p:cNvPr>
          <p:cNvSpPr txBox="1"/>
          <p:nvPr/>
        </p:nvSpPr>
        <p:spPr>
          <a:xfrm>
            <a:off x="158262" y="574709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</a:rPr>
              <a:t>INTRODUCTION</a:t>
            </a:r>
          </a:p>
        </p:txBody>
      </p:sp>
      <p:pic>
        <p:nvPicPr>
          <p:cNvPr id="5" name="Picture Placeholder 20">
            <a:extLst>
              <a:ext uri="{FF2B5EF4-FFF2-40B4-BE49-F238E27FC236}">
                <a16:creationId xmlns:a16="http://schemas.microsoft.com/office/drawing/2014/main" id="{2A79CCF0-D6F9-4D58-84E5-DB5AA5AD7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161261" y="4406851"/>
            <a:ext cx="2033459" cy="2033459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2646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42900" y="580213"/>
            <a:ext cx="169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B1A29-F32C-480B-950D-8713D749E512}"/>
              </a:ext>
            </a:extLst>
          </p:cNvPr>
          <p:cNvSpPr txBox="1"/>
          <p:nvPr/>
        </p:nvSpPr>
        <p:spPr>
          <a:xfrm flipH="1">
            <a:off x="2224455" y="1758432"/>
            <a:ext cx="90560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>
                <a:solidFill>
                  <a:schemeClr val="bg1"/>
                </a:solidFill>
              </a:rPr>
              <a:t>User privacy is being a huge problem in modern world as most of the platforms, which require user privacy data is not well secured.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9499B68C-DDC4-4237-B70C-C4A63632FC6A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906F1A5-E886-445D-835C-7326F55E45D5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</p:spTree>
    <p:extLst>
      <p:ext uri="{BB962C8B-B14F-4D97-AF65-F5344CB8AC3E}">
        <p14:creationId xmlns:p14="http://schemas.microsoft.com/office/powerpoint/2010/main" val="167569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79C5765C-97FD-4B28-B0B7-530620D31CBE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B34508-7509-45CD-A234-3CF7C9D8E821}"/>
              </a:ext>
            </a:extLst>
          </p:cNvPr>
          <p:cNvSpPr txBox="1"/>
          <p:nvPr/>
        </p:nvSpPr>
        <p:spPr>
          <a:xfrm>
            <a:off x="158262" y="645045"/>
            <a:ext cx="221566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300" b="1">
                <a:solidFill>
                  <a:schemeClr val="bg1"/>
                </a:solidFill>
                <a:cs typeface="Calibri"/>
              </a:rPr>
              <a:t>RESEARCH GAP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71AF5A01-D4D7-44BE-8725-323A7E1CA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678233"/>
              </p:ext>
            </p:extLst>
          </p:nvPr>
        </p:nvGraphicFramePr>
        <p:xfrm>
          <a:off x="2286000" y="1614714"/>
          <a:ext cx="9438135" cy="3825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7991">
                  <a:extLst>
                    <a:ext uri="{9D8B030D-6E8A-4147-A177-3AD203B41FA5}">
                      <a16:colId xmlns:a16="http://schemas.microsoft.com/office/drawing/2014/main" val="3546853632"/>
                    </a:ext>
                  </a:extLst>
                </a:gridCol>
                <a:gridCol w="1887536">
                  <a:extLst>
                    <a:ext uri="{9D8B030D-6E8A-4147-A177-3AD203B41FA5}">
                      <a16:colId xmlns:a16="http://schemas.microsoft.com/office/drawing/2014/main" val="4244706217"/>
                    </a:ext>
                  </a:extLst>
                </a:gridCol>
                <a:gridCol w="1887536">
                  <a:extLst>
                    <a:ext uri="{9D8B030D-6E8A-4147-A177-3AD203B41FA5}">
                      <a16:colId xmlns:a16="http://schemas.microsoft.com/office/drawing/2014/main" val="2993594842"/>
                    </a:ext>
                  </a:extLst>
                </a:gridCol>
                <a:gridCol w="1887536">
                  <a:extLst>
                    <a:ext uri="{9D8B030D-6E8A-4147-A177-3AD203B41FA5}">
                      <a16:colId xmlns:a16="http://schemas.microsoft.com/office/drawing/2014/main" val="785338816"/>
                    </a:ext>
                  </a:extLst>
                </a:gridCol>
                <a:gridCol w="1887536">
                  <a:extLst>
                    <a:ext uri="{9D8B030D-6E8A-4147-A177-3AD203B41FA5}">
                      <a16:colId xmlns:a16="http://schemas.microsoft.com/office/drawing/2014/main" val="4014259329"/>
                    </a:ext>
                  </a:extLst>
                </a:gridCol>
              </a:tblGrid>
              <a:tr h="624985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Functions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Research 1 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Research 2 [2][3]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Research 3[4]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My component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328535"/>
                  </a:ext>
                </a:extLst>
              </a:tr>
              <a:tr h="624985">
                <a:tc>
                  <a:txBody>
                    <a:bodyPr/>
                    <a:lstStyle/>
                    <a:p>
                      <a:r>
                        <a:rPr lang="en-US"/>
                        <a:t>Using Blockchain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704909"/>
                  </a:ext>
                </a:extLst>
              </a:tr>
              <a:tr h="669324">
                <a:tc>
                  <a:txBody>
                    <a:bodyPr/>
                    <a:lstStyle/>
                    <a:p>
                      <a:r>
                        <a:rPr lang="en-US"/>
                        <a:t>Using Smart Contracts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309481"/>
                  </a:ext>
                </a:extLst>
              </a:tr>
              <a:tr h="65645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Advertising Secure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550273"/>
                  </a:ext>
                </a:extLst>
              </a:tr>
              <a:tr h="624985">
                <a:tc>
                  <a:txBody>
                    <a:bodyPr/>
                    <a:lstStyle/>
                    <a:p>
                      <a:r>
                        <a:rPr lang="en-US"/>
                        <a:t>Using IPFS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6518536"/>
                  </a:ext>
                </a:extLst>
              </a:tr>
              <a:tr h="62498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Comodo security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769835"/>
                  </a:ext>
                </a:extLst>
              </a:tr>
            </a:tbl>
          </a:graphicData>
        </a:graphic>
      </p:graphicFrame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3C12D662-D01C-45CA-B68E-37EBA704D17F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07D06EA2-5B8E-4D5D-92C8-D87839B5C7A6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</p:spTree>
    <p:extLst>
      <p:ext uri="{BB962C8B-B14F-4D97-AF65-F5344CB8AC3E}">
        <p14:creationId xmlns:p14="http://schemas.microsoft.com/office/powerpoint/2010/main" val="66140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246185" y="650552"/>
            <a:ext cx="206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1C9684-142C-49A9-95E3-E75967395EC7}"/>
              </a:ext>
            </a:extLst>
          </p:cNvPr>
          <p:cNvSpPr txBox="1"/>
          <p:nvPr/>
        </p:nvSpPr>
        <p:spPr>
          <a:xfrm>
            <a:off x="2312378" y="1182983"/>
            <a:ext cx="9241536" cy="43396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Blockchain based data secure system is built in order to secure the privacy of the viewers and the advertisements displayed on the television.</a:t>
            </a:r>
          </a:p>
          <a:p>
            <a:endParaRPr lang="en-US" sz="240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Securing both initially captured data and advertisements to ensuring privacy issues.</a:t>
            </a:r>
          </a:p>
          <a:p>
            <a:endParaRPr lang="en-US" sz="240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Design and implement an admin panel to upload video advertisement and tags through an API</a:t>
            </a:r>
          </a:p>
          <a:p>
            <a:endParaRPr lang="en-US" sz="240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Handling the blockchain process using an Ethereum based blockchain</a:t>
            </a:r>
          </a:p>
        </p:txBody>
      </p:sp>
      <p:sp>
        <p:nvSpPr>
          <p:cNvPr id="7" name="Flowchart: Off-page Connector 2">
            <a:extLst>
              <a:ext uri="{FF2B5EF4-FFF2-40B4-BE49-F238E27FC236}">
                <a16:creationId xmlns:a16="http://schemas.microsoft.com/office/drawing/2014/main" id="{64E2B554-7585-4ABE-838A-94E153A501B7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E60FF91-C699-4B63-98D1-505C85E8139D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</p:spTree>
    <p:extLst>
      <p:ext uri="{BB962C8B-B14F-4D97-AF65-F5344CB8AC3E}">
        <p14:creationId xmlns:p14="http://schemas.microsoft.com/office/powerpoint/2010/main" val="287561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3B3B5C7E-9AC6-4493-9D99-76D1ED861A8D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6EEEE8AA-C5BC-4B63-AF2F-D94ACEAD5B70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EE755-DCE1-484D-B28A-43DF5DFDF2E5}"/>
              </a:ext>
            </a:extLst>
          </p:cNvPr>
          <p:cNvSpPr txBox="1"/>
          <p:nvPr/>
        </p:nvSpPr>
        <p:spPr>
          <a:xfrm>
            <a:off x="2261838" y="1825083"/>
            <a:ext cx="9238783" cy="47705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</a:rPr>
              <a:t>Create &amp; handling blockchain database for relevant data set.</a:t>
            </a:r>
            <a:endParaRPr lang="en-US" sz="2800">
              <a:solidFill>
                <a:schemeClr val="bg1"/>
              </a:solidFill>
              <a:cs typeface="Calibri"/>
            </a:endParaRPr>
          </a:p>
          <a:p>
            <a:endParaRPr lang="en-US" sz="2800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  <a:cs typeface="Calibri"/>
              </a:rPr>
              <a:t>Create Smart Contracts</a:t>
            </a:r>
          </a:p>
          <a:p>
            <a:endParaRPr lang="en-US" sz="2800">
              <a:solidFill>
                <a:schemeClr val="bg1"/>
              </a:solidFill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Nodes &amp; minor nodes.</a:t>
            </a:r>
          </a:p>
          <a:p>
            <a:pPr lvl="1"/>
            <a:endParaRPr lang="en-US" sz="2400">
              <a:solidFill>
                <a:schemeClr val="bg1"/>
              </a:solidFill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Advertisement details.</a:t>
            </a:r>
          </a:p>
          <a:p>
            <a:pPr lvl="1"/>
            <a:endParaRPr lang="en-US" sz="2400">
              <a:solidFill>
                <a:schemeClr val="bg1"/>
              </a:solidFill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IPFS.</a:t>
            </a:r>
          </a:p>
          <a:p>
            <a:pPr marL="742950" lvl="1" indent="-285750">
              <a:buFont typeface="Arial"/>
              <a:buChar char="•"/>
            </a:pPr>
            <a:endParaRPr lang="en-US">
              <a:solidFill>
                <a:schemeClr val="bg1"/>
              </a:solidFill>
              <a:cs typeface="Calibri"/>
            </a:endParaRPr>
          </a:p>
          <a:p>
            <a:pPr marL="742950" lvl="1" indent="-285750">
              <a:buFont typeface="Arial"/>
              <a:buChar char="•"/>
            </a:pPr>
            <a:endParaRPr lang="en-US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en-US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en-US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763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2293553" y="409040"/>
            <a:ext cx="8004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System Overview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0" y="6317718"/>
            <a:ext cx="12192000" cy="5356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4AA05B4E-BAFE-46B3-8CD8-31F07DB1D2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78C328CB-ABAA-441A-81D5-FA9658C1EB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219405" y="4147456"/>
            <a:ext cx="4471851" cy="44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F3F5FE01-2BF9-4A60-8ACC-E33615913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767" y="1250922"/>
            <a:ext cx="5406465" cy="488438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D54592B-22E9-4AB4-8B9B-B71837D62940}"/>
              </a:ext>
            </a:extLst>
          </p:cNvPr>
          <p:cNvSpPr txBox="1"/>
          <p:nvPr/>
        </p:nvSpPr>
        <p:spPr>
          <a:xfrm>
            <a:off x="71261" y="6359164"/>
            <a:ext cx="4371491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Thathsarani W C -  IT18158564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232C8F5-3FC1-4499-9E32-716E20123E64}"/>
              </a:ext>
            </a:extLst>
          </p:cNvPr>
          <p:cNvSpPr/>
          <p:nvPr/>
        </p:nvSpPr>
        <p:spPr>
          <a:xfrm>
            <a:off x="6922039" y="4026652"/>
            <a:ext cx="594731" cy="12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50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solidFill>
                <a:schemeClr val="bg1"/>
              </a:solidFill>
              <a:ea typeface="+mn-lt"/>
              <a:cs typeface="+mn-lt"/>
            </a:endParaRPr>
          </a:p>
          <a:p>
            <a:pPr marL="1828800" lvl="3" indent="-4572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Advertising firm should be register in the system.</a:t>
            </a:r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Functional &amp; User Requirements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cs typeface="Arial"/>
              </a:rPr>
              <a:t>Ability to securely store and share gathered data from the 3 components.</a:t>
            </a: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rgbClr val="FFFFFF"/>
              </a:solidFill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Ability to store advertisements in separate smart contracts.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4051FBEF-6BBF-46CF-98B6-1FC862C8F087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A22F72D-9401-452C-8979-D9B805E43B90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F98AEB-7066-4942-9F70-53025DBD87CA}"/>
              </a:ext>
            </a:extLst>
          </p:cNvPr>
          <p:cNvSpPr txBox="1"/>
          <p:nvPr/>
        </p:nvSpPr>
        <p:spPr>
          <a:xfrm>
            <a:off x="183292" y="1243912"/>
            <a:ext cx="524544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>
                <a:solidFill>
                  <a:schemeClr val="bg1"/>
                </a:solidFill>
                <a:ea typeface="+mn-lt"/>
                <a:cs typeface="+mn-lt"/>
              </a:rPr>
              <a:t>Functional Requirements</a:t>
            </a:r>
            <a:endParaRPr lang="en-US" sz="3200">
              <a:solidFill>
                <a:schemeClr val="bg1"/>
              </a:solidFill>
              <a:cs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03049A-5CAE-4D8D-B040-48E823FEA57B}"/>
              </a:ext>
            </a:extLst>
          </p:cNvPr>
          <p:cNvSpPr txBox="1"/>
          <p:nvPr/>
        </p:nvSpPr>
        <p:spPr>
          <a:xfrm>
            <a:off x="183293" y="3426939"/>
            <a:ext cx="524544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>
                <a:solidFill>
                  <a:schemeClr val="bg1"/>
                </a:solidFill>
                <a:cs typeface="Calibri" panose="020F0502020204030204"/>
              </a:rPr>
              <a:t>User Requirements</a:t>
            </a:r>
          </a:p>
        </p:txBody>
      </p:sp>
    </p:spTree>
    <p:extLst>
      <p:ext uri="{BB962C8B-B14F-4D97-AF65-F5344CB8AC3E}">
        <p14:creationId xmlns:p14="http://schemas.microsoft.com/office/powerpoint/2010/main" val="20502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Work Breakdown Structure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242238" y="1862470"/>
            <a:ext cx="9397409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74F716-FE55-459B-8DBC-6DF1BE6627D2}"/>
              </a:ext>
            </a:extLst>
          </p:cNvPr>
          <p:cNvSpPr/>
          <p:nvPr/>
        </p:nvSpPr>
        <p:spPr>
          <a:xfrm>
            <a:off x="0" y="6317718"/>
            <a:ext cx="12192000" cy="5356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8F7058-BF7B-4ACD-BE13-3E2C73A1D3E7}"/>
              </a:ext>
            </a:extLst>
          </p:cNvPr>
          <p:cNvSpPr txBox="1"/>
          <p:nvPr/>
        </p:nvSpPr>
        <p:spPr>
          <a:xfrm>
            <a:off x="71261" y="6359164"/>
            <a:ext cx="4371491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Thathsarani W C -  IT18158564</a:t>
            </a:r>
          </a:p>
          <a:p>
            <a:endParaRPr lang="en-US"/>
          </a:p>
          <a:p>
            <a:endParaRPr lang="en-US"/>
          </a:p>
        </p:txBody>
      </p:sp>
      <p:pic>
        <p:nvPicPr>
          <p:cNvPr id="11" name="Picture 11" descr="Diagram&#10;&#10;Description automatically generated">
            <a:extLst>
              <a:ext uri="{FF2B5EF4-FFF2-40B4-BE49-F238E27FC236}">
                <a16:creationId xmlns:a16="http://schemas.microsoft.com/office/drawing/2014/main" id="{56BA83AE-B34B-42F5-89F1-D927DC989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96" y="1480167"/>
            <a:ext cx="10604808" cy="437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7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picture containing text, person, indoor, electronics&#10;&#10;Description automatically generated">
            <a:extLst>
              <a:ext uri="{FF2B5EF4-FFF2-40B4-BE49-F238E27FC236}">
                <a16:creationId xmlns:a16="http://schemas.microsoft.com/office/drawing/2014/main" id="{1727EB3F-57AA-4A69-8F95-DD30672E427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" b="62"/>
          <a:stretch>
            <a:fillRect/>
          </a:stretch>
        </p:blipFill>
        <p:spPr>
          <a:xfrm>
            <a:off x="1" y="0"/>
            <a:ext cx="5057192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1BB8FD-1152-43DE-BF5B-6BCFF5C0F5C7}"/>
              </a:ext>
            </a:extLst>
          </p:cNvPr>
          <p:cNvSpPr txBox="1"/>
          <p:nvPr/>
        </p:nvSpPr>
        <p:spPr>
          <a:xfrm>
            <a:off x="883918" y="2024744"/>
            <a:ext cx="37975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</a:rPr>
              <a:t>TECHNOLOGY</a:t>
            </a:r>
          </a:p>
          <a:p>
            <a:pPr algn="ctr"/>
            <a:r>
              <a:rPr lang="en-US" sz="4800" b="1">
                <a:solidFill>
                  <a:schemeClr val="bg1"/>
                </a:solidFill>
              </a:rPr>
              <a:t>STACK</a:t>
            </a:r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15A198DB-C926-4A80-A339-3EE29D47D5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540" y="626592"/>
            <a:ext cx="3191685" cy="1558440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DEE00C6-2096-43AC-B5B0-AC7478587C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700" y="626592"/>
            <a:ext cx="2077616" cy="2077616"/>
          </a:xfrm>
          <a:prstGeom prst="rect">
            <a:avLst/>
          </a:prstGeom>
        </p:spPr>
      </p:pic>
      <p:pic>
        <p:nvPicPr>
          <p:cNvPr id="13" name="Picture 12" descr="Graphical user interface&#10;&#10;Description automatically generated">
            <a:extLst>
              <a:ext uri="{FF2B5EF4-FFF2-40B4-BE49-F238E27FC236}">
                <a16:creationId xmlns:a16="http://schemas.microsoft.com/office/drawing/2014/main" id="{97DB94B0-CB45-42EE-BDA6-27033F52E8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154" y="4047277"/>
            <a:ext cx="3350198" cy="2512649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B623DDC6-7DA2-45C8-B19C-7B08B8CC01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011" y="2434786"/>
            <a:ext cx="3083575" cy="176791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66FFBDD-CA8D-48AE-975E-C2F20824EC61}"/>
              </a:ext>
            </a:extLst>
          </p:cNvPr>
          <p:cNvSpPr/>
          <p:nvPr/>
        </p:nvSpPr>
        <p:spPr>
          <a:xfrm>
            <a:off x="0" y="6204857"/>
            <a:ext cx="3479074" cy="65314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FD35B7-A6A0-495E-969C-8785DC9E05DA}"/>
              </a:ext>
            </a:extLst>
          </p:cNvPr>
          <p:cNvSpPr txBox="1"/>
          <p:nvPr/>
        </p:nvSpPr>
        <p:spPr>
          <a:xfrm>
            <a:off x="80554" y="6396335"/>
            <a:ext cx="3317966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err="1">
                <a:solidFill>
                  <a:schemeClr val="bg1"/>
                </a:solidFill>
              </a:rPr>
              <a:t>Thathsarani</a:t>
            </a:r>
            <a:r>
              <a:rPr lang="en-US" b="1">
                <a:solidFill>
                  <a:schemeClr val="bg1"/>
                </a:solidFill>
              </a:rPr>
              <a:t> W C – IT18158564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136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2525869" y="395885"/>
            <a:ext cx="7140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Overall System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0" y="6393204"/>
            <a:ext cx="12192000" cy="4705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C315C1B-4166-4E00-87F6-4D569FFA8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48" y="1131354"/>
            <a:ext cx="6552829" cy="505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1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12925" y="595602"/>
            <a:ext cx="2098832" cy="51649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REFERENCES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3B3B5C7E-9AC6-4493-9D99-76D1ED861A8D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6EEEE8AA-C5BC-4B63-AF2F-D94ACEAD5B70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EE755-DCE1-484D-B28A-43DF5DFDF2E5}"/>
              </a:ext>
            </a:extLst>
          </p:cNvPr>
          <p:cNvSpPr txBox="1"/>
          <p:nvPr/>
        </p:nvSpPr>
        <p:spPr>
          <a:xfrm>
            <a:off x="1839649" y="2442921"/>
            <a:ext cx="9537405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[1]Oger, Mustafa &amp; Olmez, Isa &amp; Inci, Erinc &amp; Kücükbay, Serkan &amp; Emekci, Fatih. (2015). Privacy Preserving Secure Online Advertising. Procedia - Social and Behavioral Sciences. 195. 1840-1845. 10.1016/j.sbspro.2015.06.405. </a:t>
            </a:r>
            <a:endParaRPr lang="en-US" sz="1400">
              <a:solidFill>
                <a:schemeClr val="bg1"/>
              </a:solidFill>
              <a:cs typeface="Calibri" panose="020F0502020204030204"/>
            </a:endParaRPr>
          </a:p>
          <a:p>
            <a:endParaRPr lang="en-US" sz="1400">
              <a:solidFill>
                <a:schemeClr val="bg1"/>
              </a:solidFill>
              <a:ea typeface="+mn-lt"/>
              <a:cs typeface="+mn-lt"/>
            </a:endParaRPr>
          </a:p>
          <a:p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[2]Guy Zyskind, Oz Nathan, Alex ’Sandy’ Pentland “Decentralizing Privacy: Using Blockchain to Protect Personal Data”, </a:t>
            </a:r>
          </a:p>
          <a:p>
            <a:endParaRPr lang="en-US" sz="1400">
              <a:solidFill>
                <a:schemeClr val="bg1"/>
              </a:solidFill>
              <a:cs typeface="Calibri"/>
            </a:endParaRPr>
          </a:p>
          <a:p>
            <a:r>
              <a:rPr lang="en-US" sz="1400">
                <a:solidFill>
                  <a:schemeClr val="bg1"/>
                </a:solidFill>
                <a:cs typeface="Calibri"/>
              </a:rPr>
              <a:t>[3]</a:t>
            </a:r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M. Chanson, A. Bogner, F. Wortmann, and E. Fleisch, “Blockchain as a privacy enabler, An odometer fraud prevention system” New York, NY, USA, pp. 13–16, 2017.</a:t>
            </a:r>
            <a:endParaRPr lang="en-US">
              <a:solidFill>
                <a:schemeClr val="bg1"/>
              </a:solidFill>
              <a:cs typeface="Calibri"/>
            </a:endParaRPr>
          </a:p>
          <a:p>
            <a:endParaRPr lang="en-US" sz="1400">
              <a:solidFill>
                <a:schemeClr val="bg1"/>
              </a:solidFill>
              <a:cs typeface="Calibri"/>
            </a:endParaRPr>
          </a:p>
          <a:p>
            <a:r>
              <a:rPr lang="en-US" sz="1400">
                <a:solidFill>
                  <a:schemeClr val="bg1"/>
                </a:solidFill>
                <a:ea typeface="+mn-lt"/>
                <a:cs typeface="+mn-lt"/>
              </a:rPr>
              <a:t>[4] Anders Martoja, “Blockchain in distributed systems as a privacy enabler”. </a:t>
            </a:r>
          </a:p>
        </p:txBody>
      </p:sp>
    </p:spTree>
    <p:extLst>
      <p:ext uri="{BB962C8B-B14F-4D97-AF65-F5344CB8AC3E}">
        <p14:creationId xmlns:p14="http://schemas.microsoft.com/office/powerpoint/2010/main" val="103006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3301300" y="227974"/>
            <a:ext cx="52845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GANNT CHART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0" y="6393204"/>
            <a:ext cx="12192000" cy="4705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4AA05B4E-BAFE-46B3-8CD8-31F07DB1D2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 descr="A picture containing bar chart&#10;&#10;Description automatically generated">
            <a:extLst>
              <a:ext uri="{FF2B5EF4-FFF2-40B4-BE49-F238E27FC236}">
                <a16:creationId xmlns:a16="http://schemas.microsoft.com/office/drawing/2014/main" id="{3FE367C1-A637-41EF-BD5F-8225DC36E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256" y="1014243"/>
            <a:ext cx="9140688" cy="513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43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869B6D4-A5E0-445A-A853-11DCCE33CC76}"/>
              </a:ext>
            </a:extLst>
          </p:cNvPr>
          <p:cNvCxnSpPr>
            <a:cxnSpLocks/>
          </p:cNvCxnSpPr>
          <p:nvPr/>
        </p:nvCxnSpPr>
        <p:spPr>
          <a:xfrm>
            <a:off x="1825191" y="2743200"/>
            <a:ext cx="1154897" cy="41148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CBC7889-5976-4A57-BE55-5E1AEA5D62A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>
            <a:fillRect/>
          </a:stretch>
        </p:blipFill>
        <p:spPr/>
      </p:pic>
      <p:sp>
        <p:nvSpPr>
          <p:cNvPr id="9" name="Flowchart: Data 8">
            <a:extLst>
              <a:ext uri="{FF2B5EF4-FFF2-40B4-BE49-F238E27FC236}">
                <a16:creationId xmlns:a16="http://schemas.microsoft.com/office/drawing/2014/main" id="{F130DE25-08A7-412E-ABB0-D2072C9507CB}"/>
              </a:ext>
            </a:extLst>
          </p:cNvPr>
          <p:cNvSpPr/>
          <p:nvPr/>
        </p:nvSpPr>
        <p:spPr>
          <a:xfrm flipH="1">
            <a:off x="1270000" y="17318"/>
            <a:ext cx="9652000" cy="6858000"/>
          </a:xfrm>
          <a:prstGeom prst="flowChartInputOutput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C1E4A74-9D24-4D24-A8BD-DE091E433942}"/>
              </a:ext>
            </a:extLst>
          </p:cNvPr>
          <p:cNvCxnSpPr>
            <a:cxnSpLocks/>
          </p:cNvCxnSpPr>
          <p:nvPr/>
        </p:nvCxnSpPr>
        <p:spPr>
          <a:xfrm>
            <a:off x="9182100" y="0"/>
            <a:ext cx="725838" cy="258609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A21DB7B-822A-4668-8CD1-3C3B61DDD504}"/>
              </a:ext>
            </a:extLst>
          </p:cNvPr>
          <p:cNvSpPr txBox="1"/>
          <p:nvPr/>
        </p:nvSpPr>
        <p:spPr>
          <a:xfrm>
            <a:off x="1970553" y="217439"/>
            <a:ext cx="6805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COMMERCIALIZATION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AE9B6D-B07F-4135-B2FB-D8C8BE5B8C90}"/>
              </a:ext>
            </a:extLst>
          </p:cNvPr>
          <p:cNvSpPr txBox="1"/>
          <p:nvPr/>
        </p:nvSpPr>
        <p:spPr>
          <a:xfrm>
            <a:off x="2185666" y="1293049"/>
            <a:ext cx="726610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This is a AI -  Based Advertising System in Sri Lanka, which brings a vast number of advantages for advertising company as well as their viewers.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7D92EB-02FE-4278-9A03-89D435712F0B}"/>
              </a:ext>
            </a:extLst>
          </p:cNvPr>
          <p:cNvSpPr txBox="1"/>
          <p:nvPr/>
        </p:nvSpPr>
        <p:spPr>
          <a:xfrm>
            <a:off x="3530735" y="3069232"/>
            <a:ext cx="583909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Free at the initial state.</a:t>
            </a:r>
          </a:p>
          <a:p>
            <a:endParaRPr lang="en-US" sz="28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Limited features with free version.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Use social media to promote.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Use subscription plans.</a:t>
            </a:r>
            <a:r>
              <a:rPr lang="en-US" sz="28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043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picture containing text&#10;&#10;Description automatically generated">
            <a:extLst>
              <a:ext uri="{FF2B5EF4-FFF2-40B4-BE49-F238E27FC236}">
                <a16:creationId xmlns:a16="http://schemas.microsoft.com/office/drawing/2014/main" id="{5F5627D1-B469-4A79-A434-78E8D993F8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19" r="25319"/>
          <a:stretch>
            <a:fillRect/>
          </a:stretch>
        </p:blipFill>
        <p:spPr>
          <a:solidFill>
            <a:schemeClr val="bg1">
              <a:lumMod val="85000"/>
            </a:schemeClr>
          </a:solidFill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0FA0CD-82EB-40C9-B95C-199C8A6D6951}"/>
              </a:ext>
            </a:extLst>
          </p:cNvPr>
          <p:cNvSpPr txBox="1"/>
          <p:nvPr/>
        </p:nvSpPr>
        <p:spPr>
          <a:xfrm>
            <a:off x="8412480" y="3013501"/>
            <a:ext cx="3095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BUDGET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7EA94D1-969B-4E51-8F14-C05C4E1589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643024"/>
              </p:ext>
            </p:extLst>
          </p:nvPr>
        </p:nvGraphicFramePr>
        <p:xfrm>
          <a:off x="779318" y="1766454"/>
          <a:ext cx="4997130" cy="3919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8565">
                  <a:extLst>
                    <a:ext uri="{9D8B030D-6E8A-4147-A177-3AD203B41FA5}">
                      <a16:colId xmlns:a16="http://schemas.microsoft.com/office/drawing/2014/main" val="1123766315"/>
                    </a:ext>
                  </a:extLst>
                </a:gridCol>
                <a:gridCol w="2498565">
                  <a:extLst>
                    <a:ext uri="{9D8B030D-6E8A-4147-A177-3AD203B41FA5}">
                      <a16:colId xmlns:a16="http://schemas.microsoft.com/office/drawing/2014/main" val="3534684770"/>
                    </a:ext>
                  </a:extLst>
                </a:gridCol>
              </a:tblGrid>
              <a:tr h="655979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TASK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BUDGET (LKR)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376359"/>
                  </a:ext>
                </a:extLst>
              </a:tr>
              <a:tr h="655979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Stationary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0869127"/>
                  </a:ext>
                </a:extLst>
              </a:tr>
              <a:tr h="600152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Internet charges</a:t>
                      </a:r>
                    </a:p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6119562"/>
                  </a:ext>
                </a:extLst>
              </a:tr>
              <a:tr h="655979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Domain name registration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7715763"/>
                  </a:ext>
                </a:extLst>
              </a:tr>
              <a:tr h="6559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AWS cloud hosting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729607"/>
                  </a:ext>
                </a:extLst>
              </a:tr>
              <a:tr h="6559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15000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6859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5654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05627AC9-F00B-4676-8B76-0D3C6D0FD6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6" t="277" r="587" b="23919"/>
          <a:stretch/>
        </p:blipFill>
        <p:spPr>
          <a:xfrm>
            <a:off x="0" y="17939"/>
            <a:ext cx="10385771" cy="6858000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6965792-35C8-476C-823B-425804EAF515}"/>
              </a:ext>
            </a:extLst>
          </p:cNvPr>
          <p:cNvSpPr/>
          <p:nvPr/>
        </p:nvSpPr>
        <p:spPr>
          <a:xfrm>
            <a:off x="-4551" y="-4291"/>
            <a:ext cx="9915525" cy="6888811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1BD84AF7-A16C-4866-B41C-BD870FF33EE0}"/>
              </a:ext>
            </a:extLst>
          </p:cNvPr>
          <p:cNvSpPr/>
          <p:nvPr userDrawn="1"/>
        </p:nvSpPr>
        <p:spPr>
          <a:xfrm>
            <a:off x="4914644" y="9357"/>
            <a:ext cx="7275156" cy="6848643"/>
          </a:xfrm>
          <a:custGeom>
            <a:avLst/>
            <a:gdLst>
              <a:gd name="connsiteX0" fmla="*/ 4124200 w 7275156"/>
              <a:gd name="connsiteY0" fmla="*/ 0 h 6857999"/>
              <a:gd name="connsiteX1" fmla="*/ 7275156 w 7275156"/>
              <a:gd name="connsiteY1" fmla="*/ 0 h 6857999"/>
              <a:gd name="connsiteX2" fmla="*/ 7275156 w 7275156"/>
              <a:gd name="connsiteY2" fmla="*/ 6857999 h 6857999"/>
              <a:gd name="connsiteX3" fmla="*/ 89795 w 7275156"/>
              <a:gd name="connsiteY3" fmla="*/ 6857999 h 6857999"/>
              <a:gd name="connsiteX4" fmla="*/ 80764 w 7275156"/>
              <a:gd name="connsiteY4" fmla="*/ 6822877 h 6857999"/>
              <a:gd name="connsiteX5" fmla="*/ 0 w 7275156"/>
              <a:gd name="connsiteY5" fmla="*/ 6021716 h 6857999"/>
              <a:gd name="connsiteX6" fmla="*/ 2981808 w 7275156"/>
              <a:gd name="connsiteY6" fmla="*/ 2171572 h 6857999"/>
              <a:gd name="connsiteX7" fmla="*/ 3159799 w 7275156"/>
              <a:gd name="connsiteY7" fmla="*/ 2130492 h 6857999"/>
              <a:gd name="connsiteX8" fmla="*/ 3173670 w 7275156"/>
              <a:gd name="connsiteY8" fmla="*/ 2021333 h 6857999"/>
              <a:gd name="connsiteX9" fmla="*/ 4020494 w 7275156"/>
              <a:gd name="connsiteY9" fmla="*/ 11652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75156" h="6857999">
                <a:moveTo>
                  <a:pt x="4124200" y="0"/>
                </a:moveTo>
                <a:lnTo>
                  <a:pt x="7275156" y="0"/>
                </a:lnTo>
                <a:lnTo>
                  <a:pt x="7275156" y="6857999"/>
                </a:lnTo>
                <a:lnTo>
                  <a:pt x="89795" y="6857999"/>
                </a:lnTo>
                <a:lnTo>
                  <a:pt x="80764" y="6822877"/>
                </a:lnTo>
                <a:cubicBezTo>
                  <a:pt x="27810" y="6564095"/>
                  <a:pt x="0" y="6296153"/>
                  <a:pt x="0" y="6021716"/>
                </a:cubicBezTo>
                <a:cubicBezTo>
                  <a:pt x="0" y="4169267"/>
                  <a:pt x="1267066" y="2612756"/>
                  <a:pt x="2981808" y="2171572"/>
                </a:cubicBezTo>
                <a:lnTo>
                  <a:pt x="3159799" y="2130492"/>
                </a:lnTo>
                <a:lnTo>
                  <a:pt x="3173670" y="2021333"/>
                </a:lnTo>
                <a:cubicBezTo>
                  <a:pt x="3283006" y="1305770"/>
                  <a:pt x="3583127" y="652987"/>
                  <a:pt x="4020494" y="1165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5CBC25-A196-4993-99CE-30194DDF646C}"/>
              </a:ext>
            </a:extLst>
          </p:cNvPr>
          <p:cNvSpPr txBox="1"/>
          <p:nvPr/>
        </p:nvSpPr>
        <p:spPr>
          <a:xfrm>
            <a:off x="6778752" y="5166769"/>
            <a:ext cx="5108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32862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0" y="27214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3F3662-B153-4B65-B3A8-DA32191FC717}"/>
              </a:ext>
            </a:extLst>
          </p:cNvPr>
          <p:cNvSpPr/>
          <p:nvPr/>
        </p:nvSpPr>
        <p:spPr>
          <a:xfrm>
            <a:off x="3243131" y="384344"/>
            <a:ext cx="5706622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3810242" y="410322"/>
            <a:ext cx="5526601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MAIN OBJECTIVES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8D3FF9-0EEA-4594-8107-5482A14EAFD8}"/>
              </a:ext>
            </a:extLst>
          </p:cNvPr>
          <p:cNvSpPr txBox="1"/>
          <p:nvPr/>
        </p:nvSpPr>
        <p:spPr>
          <a:xfrm>
            <a:off x="1933433" y="2442949"/>
            <a:ext cx="8325134" cy="28315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Hosting advertisements which are user relevant and peer relevant, which will be benefited both targeted audience and the advertising firms.</a:t>
            </a:r>
            <a:endParaRPr lang="en-US">
              <a:solidFill>
                <a:schemeClr val="bg1"/>
              </a:solidFill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6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3765774" y="262083"/>
            <a:ext cx="52345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 OBJECTIVES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0F3494-B9E5-4EE4-B43B-948CD3D30A6E}"/>
              </a:ext>
            </a:extLst>
          </p:cNvPr>
          <p:cNvSpPr txBox="1"/>
          <p:nvPr/>
        </p:nvSpPr>
        <p:spPr>
          <a:xfrm>
            <a:off x="1555173" y="1901537"/>
            <a:ext cx="8709312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,Sans-Serif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Advertising firms will have the ability to spent for advertisements which are viewed by the user.</a:t>
            </a:r>
          </a:p>
          <a:p>
            <a:endParaRPr lang="en-US" sz="2400">
              <a:solidFill>
                <a:schemeClr val="bg1"/>
              </a:solidFill>
              <a:ea typeface="+mn-lt"/>
              <a:cs typeface="+mn-lt"/>
            </a:endParaRPr>
          </a:p>
          <a:p>
            <a:pPr marL="457200" indent="-457200">
              <a:buFont typeface="Arial,Sans-Serif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Recommending advertisements in order to optimized the advertisement process.</a:t>
            </a:r>
          </a:p>
          <a:p>
            <a:pPr marL="457200" indent="-457200">
              <a:buFont typeface="Arial,Sans-Serif"/>
              <a:buChar char="•"/>
            </a:pPr>
            <a:endParaRPr lang="en-US" sz="2400">
              <a:solidFill>
                <a:schemeClr val="bg1"/>
              </a:solidFill>
              <a:ea typeface="+mn-lt"/>
              <a:cs typeface="+mn-lt"/>
            </a:endParaRPr>
          </a:p>
          <a:p>
            <a:pPr marL="457200" indent="-457200">
              <a:buFont typeface="Arial,Sans-Serif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Generate feedback report to analyze future advertisements.</a:t>
            </a:r>
          </a:p>
          <a:p>
            <a:endParaRPr lang="en-US" sz="2400">
              <a:solidFill>
                <a:schemeClr val="bg1"/>
              </a:solidFill>
              <a:ea typeface="+mn-lt"/>
              <a:cs typeface="+mn-lt"/>
            </a:endParaRPr>
          </a:p>
          <a:p>
            <a:pPr marL="457200" indent="-457200">
              <a:buFont typeface="Arial,Sans-Serif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Ensure privacy issues by securing the user data.</a:t>
            </a:r>
          </a:p>
          <a:p>
            <a:pPr algn="l"/>
            <a:endParaRPr lang="en-US" sz="240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246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886372" y="3009464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9101C3-D6D1-47A2-B32B-47C680D1E5DE}"/>
              </a:ext>
            </a:extLst>
          </p:cNvPr>
          <p:cNvSpPr txBox="1">
            <a:spLocks/>
          </p:cNvSpPr>
          <p:nvPr/>
        </p:nvSpPr>
        <p:spPr>
          <a:xfrm>
            <a:off x="1887444" y="6124294"/>
            <a:ext cx="4577980" cy="49667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000" b="1" err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B72FF-461C-4F27-8207-2BD6F30AA319}"/>
              </a:ext>
            </a:extLst>
          </p:cNvPr>
          <p:cNvSpPr txBox="1"/>
          <p:nvPr/>
        </p:nvSpPr>
        <p:spPr>
          <a:xfrm flipH="1">
            <a:off x="2125633" y="1572875"/>
            <a:ext cx="10628145" cy="40626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2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Object detection and age, gender, peer group classification</a:t>
            </a: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How the user preference affects the marketability?</a:t>
            </a: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Why television advertising is important?</a:t>
            </a: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Proposed method of collecting user preference.</a:t>
            </a:r>
          </a:p>
          <a:p>
            <a:endParaRPr lang="en-US" b="1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79C5765C-97FD-4B28-B0B7-530620D31CBE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B34508-7509-45CD-A234-3CF7C9D8E821}"/>
              </a:ext>
            </a:extLst>
          </p:cNvPr>
          <p:cNvSpPr txBox="1"/>
          <p:nvPr/>
        </p:nvSpPr>
        <p:spPr>
          <a:xfrm>
            <a:off x="158262" y="645045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</a:rPr>
              <a:t>INTRODUCTION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197A3FCE-D69C-4718-B331-01DA91CB3B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6" t="6616" r="9492" b="30025"/>
          <a:stretch/>
        </p:blipFill>
        <p:spPr>
          <a:xfrm>
            <a:off x="78059" y="4741129"/>
            <a:ext cx="1971646" cy="1936416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7920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42900" y="580213"/>
            <a:ext cx="169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B40745-1D62-41F5-A7AF-3BFF9117E96A}"/>
              </a:ext>
            </a:extLst>
          </p:cNvPr>
          <p:cNvSpPr txBox="1"/>
          <p:nvPr/>
        </p:nvSpPr>
        <p:spPr>
          <a:xfrm>
            <a:off x="1514270" y="2736500"/>
            <a:ext cx="8581292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Although user preferences are important , in the current system of television advertising, there is no methods of capturing the user demographics.</a:t>
            </a:r>
          </a:p>
        </p:txBody>
      </p:sp>
      <p:sp>
        <p:nvSpPr>
          <p:cNvPr id="7" name="Flowchart: Off-page Connector 2">
            <a:extLst>
              <a:ext uri="{FF2B5EF4-FFF2-40B4-BE49-F238E27FC236}">
                <a16:creationId xmlns:a16="http://schemas.microsoft.com/office/drawing/2014/main" id="{884613D2-755E-4FC4-8C81-EF5E6CA63D78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1D927D5-4DFB-4CCC-8946-48FAF79AECDA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</p:spTree>
    <p:extLst>
      <p:ext uri="{BB962C8B-B14F-4D97-AF65-F5344CB8AC3E}">
        <p14:creationId xmlns:p14="http://schemas.microsoft.com/office/powerpoint/2010/main" val="308723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30166-logistics-presentation-1">
  <a:themeElements>
    <a:clrScheme name="Slidehelper - 019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6AED5"/>
      </a:accent1>
      <a:accent2>
        <a:srgbClr val="086788"/>
      </a:accent2>
      <a:accent3>
        <a:srgbClr val="F0C808"/>
      </a:accent3>
      <a:accent4>
        <a:srgbClr val="FFF1D0"/>
      </a:accent4>
      <a:accent5>
        <a:srgbClr val="DD1C1A"/>
      </a:accent5>
      <a:accent6>
        <a:srgbClr val="BFBFBF"/>
      </a:accent6>
      <a:hlink>
        <a:srgbClr val="06AED5"/>
      </a:hlink>
      <a:folHlink>
        <a:srgbClr val="08678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D1FDCA78B6E4499A22EC2664B973F3" ma:contentTypeVersion="10" ma:contentTypeDescription="Create a new document." ma:contentTypeScope="" ma:versionID="93653275080e4bbf1e06f805af91a8e0">
  <xsd:schema xmlns:xsd="http://www.w3.org/2001/XMLSchema" xmlns:xs="http://www.w3.org/2001/XMLSchema" xmlns:p="http://schemas.microsoft.com/office/2006/metadata/properties" xmlns:ns2="9ab109ec-e8e0-44b0-8728-4dfd70630f94" targetNamespace="http://schemas.microsoft.com/office/2006/metadata/properties" ma:root="true" ma:fieldsID="359b61379f1909f32950767a8094ec7e" ns2:_="">
    <xsd:import namespace="9ab109ec-e8e0-44b0-8728-4dfd70630f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b109ec-e8e0-44b0-8728-4dfd70630f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396F79-7DDD-495E-B640-670C9203F24A}">
  <ds:schemaRefs>
    <ds:schemaRef ds:uri="http://schemas.microsoft.com/office/2006/metadata/properties"/>
    <ds:schemaRef ds:uri="http://schemas.microsoft.com/office/infopath/2007/PartnerControls"/>
    <ds:schemaRef ds:uri="http://www.w3.org/2000/xmlns/"/>
  </ds:schemaRefs>
</ds:datastoreItem>
</file>

<file path=customXml/itemProps2.xml><?xml version="1.0" encoding="utf-8"?>
<ds:datastoreItem xmlns:ds="http://schemas.openxmlformats.org/officeDocument/2006/customXml" ds:itemID="{B9C1245C-AB87-44EB-9614-AE03A009C0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A8719B-6C44-4CE1-A38B-8A7DCD011AFF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54</Slides>
  <Notes>6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30166-logistics-presentation-1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30166-logistics-presentation-1</dc:title>
  <dc:creator/>
  <cp:revision>3</cp:revision>
  <dcterms:created xsi:type="dcterms:W3CDTF">2020-10-10T09:58:13Z</dcterms:created>
  <dcterms:modified xsi:type="dcterms:W3CDTF">2021-07-01T12:11:15Z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0x01010044D1FDCA78B6E4499A22EC2664B973F3</vt:lpwstr>
  </property>
</Properties>
</file>